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80" r:id="rId3"/>
    <p:sldId id="281" r:id="rId4"/>
    <p:sldId id="1881376706" r:id="rId5"/>
    <p:sldId id="302" r:id="rId6"/>
    <p:sldId id="1881376704" r:id="rId7"/>
    <p:sldId id="268" r:id="rId8"/>
    <p:sldId id="282" r:id="rId9"/>
    <p:sldId id="279" r:id="rId10"/>
    <p:sldId id="257" r:id="rId11"/>
    <p:sldId id="300" r:id="rId12"/>
    <p:sldId id="295" r:id="rId13"/>
    <p:sldId id="283" r:id="rId14"/>
    <p:sldId id="294" r:id="rId15"/>
    <p:sldId id="261" r:id="rId16"/>
    <p:sldId id="292" r:id="rId17"/>
    <p:sldId id="277" r:id="rId18"/>
    <p:sldId id="259" r:id="rId19"/>
    <p:sldId id="296" r:id="rId20"/>
    <p:sldId id="1881376703" r:id="rId21"/>
    <p:sldId id="273" r:id="rId22"/>
    <p:sldId id="287" r:id="rId23"/>
    <p:sldId id="291" r:id="rId24"/>
    <p:sldId id="264" r:id="rId25"/>
    <p:sldId id="269" r:id="rId26"/>
    <p:sldId id="271" r:id="rId27"/>
    <p:sldId id="272" r:id="rId28"/>
    <p:sldId id="274" r:id="rId29"/>
    <p:sldId id="276" r:id="rId30"/>
    <p:sldId id="265" r:id="rId31"/>
    <p:sldId id="1881376710" r:id="rId32"/>
    <p:sldId id="386" r:id="rId33"/>
    <p:sldId id="285" r:id="rId34"/>
    <p:sldId id="288" r:id="rId35"/>
    <p:sldId id="290" r:id="rId36"/>
    <p:sldId id="293" r:id="rId3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380596-739D-455C-8C68-4F9672220110}" v="61" dt="2024-09-23T07:01:21.7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5804" autoAdjust="0"/>
  </p:normalViewPr>
  <p:slideViewPr>
    <p:cSldViewPr snapToGrid="0">
      <p:cViewPr varScale="1">
        <p:scale>
          <a:sx n="73" d="100"/>
          <a:sy n="73" d="100"/>
        </p:scale>
        <p:origin x="979" y="72"/>
      </p:cViewPr>
      <p:guideLst/>
    </p:cSldViewPr>
  </p:slideViewPr>
  <p:notesTextViewPr>
    <p:cViewPr>
      <p:scale>
        <a:sx n="3" d="2"/>
        <a:sy n="3" d="2"/>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ben ter Riet" userId="3ac6bf19-0280-481e-9025-ee7d4fbb1be3" providerId="ADAL" clId="{69380596-739D-455C-8C68-4F9672220110}"/>
    <pc:docChg chg="undo custSel addSld delSld modSld sldOrd">
      <pc:chgData name="Gerben ter Riet" userId="3ac6bf19-0280-481e-9025-ee7d4fbb1be3" providerId="ADAL" clId="{69380596-739D-455C-8C68-4F9672220110}" dt="2024-09-24T07:43:17.502" v="475" actId="6549"/>
      <pc:docMkLst>
        <pc:docMk/>
      </pc:docMkLst>
      <pc:sldChg chg="addSp delSp modSp mod setBg modAnim setClrOvrMap">
        <pc:chgData name="Gerben ter Riet" userId="3ac6bf19-0280-481e-9025-ee7d4fbb1be3" providerId="ADAL" clId="{69380596-739D-455C-8C68-4F9672220110}" dt="2024-09-23T06:02:34.532" v="455"/>
        <pc:sldMkLst>
          <pc:docMk/>
          <pc:sldMk cId="3431107925" sldId="256"/>
        </pc:sldMkLst>
        <pc:spChg chg="mod">
          <ac:chgData name="Gerben ter Riet" userId="3ac6bf19-0280-481e-9025-ee7d4fbb1be3" providerId="ADAL" clId="{69380596-739D-455C-8C68-4F9672220110}" dt="2024-09-23T06:00:58.646" v="408" actId="26606"/>
          <ac:spMkLst>
            <pc:docMk/>
            <pc:sldMk cId="3431107925" sldId="256"/>
            <ac:spMk id="2" creationId="{8EFCCB19-F655-AF5F-CBDC-F25511E0938E}"/>
          </ac:spMkLst>
        </pc:spChg>
        <pc:spChg chg="mod">
          <ac:chgData name="Gerben ter Riet" userId="3ac6bf19-0280-481e-9025-ee7d4fbb1be3" providerId="ADAL" clId="{69380596-739D-455C-8C68-4F9672220110}" dt="2024-09-23T06:01:39.382" v="453" actId="20577"/>
          <ac:spMkLst>
            <pc:docMk/>
            <pc:sldMk cId="3431107925" sldId="256"/>
            <ac:spMk id="3" creationId="{A38B1AD6-D3EB-6580-8AAE-528E3753647A}"/>
          </ac:spMkLst>
        </pc:spChg>
        <pc:spChg chg="del">
          <ac:chgData name="Gerben ter Riet" userId="3ac6bf19-0280-481e-9025-ee7d4fbb1be3" providerId="ADAL" clId="{69380596-739D-455C-8C68-4F9672220110}" dt="2024-09-23T06:00:58.646" v="408" actId="26606"/>
          <ac:spMkLst>
            <pc:docMk/>
            <pc:sldMk cId="3431107925" sldId="256"/>
            <ac:spMk id="28" creationId="{C1DD1A8A-57D5-4A81-AD04-532B043C5611}"/>
          </ac:spMkLst>
        </pc:spChg>
        <pc:spChg chg="del">
          <ac:chgData name="Gerben ter Riet" userId="3ac6bf19-0280-481e-9025-ee7d4fbb1be3" providerId="ADAL" clId="{69380596-739D-455C-8C68-4F9672220110}" dt="2024-09-23T06:00:58.646" v="408" actId="26606"/>
          <ac:spMkLst>
            <pc:docMk/>
            <pc:sldMk cId="3431107925" sldId="256"/>
            <ac:spMk id="29" creationId="{007891EC-4501-44ED-A8C8-B11B6DB767AB}"/>
          </ac:spMkLst>
        </pc:spChg>
        <pc:spChg chg="add">
          <ac:chgData name="Gerben ter Riet" userId="3ac6bf19-0280-481e-9025-ee7d4fbb1be3" providerId="ADAL" clId="{69380596-739D-455C-8C68-4F9672220110}" dt="2024-09-23T06:00:58.646" v="408" actId="26606"/>
          <ac:spMkLst>
            <pc:docMk/>
            <pc:sldMk cId="3431107925" sldId="256"/>
            <ac:spMk id="34" creationId="{71B2258F-86CA-4D4D-8270-BC05FCDEBFB3}"/>
          </ac:spMkLst>
        </pc:spChg>
        <pc:picChg chg="mod">
          <ac:chgData name="Gerben ter Riet" userId="3ac6bf19-0280-481e-9025-ee7d4fbb1be3" providerId="ADAL" clId="{69380596-739D-455C-8C68-4F9672220110}" dt="2024-09-23T06:00:58.646" v="408" actId="26606"/>
          <ac:picMkLst>
            <pc:docMk/>
            <pc:sldMk cId="3431107925" sldId="256"/>
            <ac:picMk id="5" creationId="{BA90F481-2BAB-F8FE-4A0C-786B010A05F0}"/>
          </ac:picMkLst>
        </pc:picChg>
      </pc:sldChg>
      <pc:sldChg chg="addSp modSp ord">
        <pc:chgData name="Gerben ter Riet" userId="3ac6bf19-0280-481e-9025-ee7d4fbb1be3" providerId="ADAL" clId="{69380596-739D-455C-8C68-4F9672220110}" dt="2024-09-23T07:05:38.451" v="461"/>
        <pc:sldMkLst>
          <pc:docMk/>
          <pc:sldMk cId="1394943149" sldId="257"/>
        </pc:sldMkLst>
        <pc:spChg chg="add mod">
          <ac:chgData name="Gerben ter Riet" userId="3ac6bf19-0280-481e-9025-ee7d4fbb1be3" providerId="ADAL" clId="{69380596-739D-455C-8C68-4F9672220110}" dt="2024-09-22T21:45:25.419" v="368"/>
          <ac:spMkLst>
            <pc:docMk/>
            <pc:sldMk cId="1394943149" sldId="257"/>
            <ac:spMk id="3" creationId="{5A015C4B-F062-8A51-4C6B-494788DB755F}"/>
          </ac:spMkLst>
        </pc:spChg>
        <pc:spChg chg="add mod">
          <ac:chgData name="Gerben ter Riet" userId="3ac6bf19-0280-481e-9025-ee7d4fbb1be3" providerId="ADAL" clId="{69380596-739D-455C-8C68-4F9672220110}" dt="2024-09-22T21:45:32.799" v="369"/>
          <ac:spMkLst>
            <pc:docMk/>
            <pc:sldMk cId="1394943149" sldId="257"/>
            <ac:spMk id="5" creationId="{1102539B-A2A1-BB14-F04B-D503440D38C9}"/>
          </ac:spMkLst>
        </pc:spChg>
      </pc:sldChg>
      <pc:sldChg chg="ord">
        <pc:chgData name="Gerben ter Riet" userId="3ac6bf19-0280-481e-9025-ee7d4fbb1be3" providerId="ADAL" clId="{69380596-739D-455C-8C68-4F9672220110}" dt="2024-09-22T21:39:07.328" v="347"/>
        <pc:sldMkLst>
          <pc:docMk/>
          <pc:sldMk cId="3618423445" sldId="259"/>
        </pc:sldMkLst>
      </pc:sldChg>
      <pc:sldChg chg="addSp modSp del mod">
        <pc:chgData name="Gerben ter Riet" userId="3ac6bf19-0280-481e-9025-ee7d4fbb1be3" providerId="ADAL" clId="{69380596-739D-455C-8C68-4F9672220110}" dt="2024-09-23T07:06:25.567" v="462" actId="47"/>
        <pc:sldMkLst>
          <pc:docMk/>
          <pc:sldMk cId="2474262250" sldId="260"/>
        </pc:sldMkLst>
        <pc:spChg chg="mod">
          <ac:chgData name="Gerben ter Riet" userId="3ac6bf19-0280-481e-9025-ee7d4fbb1be3" providerId="ADAL" clId="{69380596-739D-455C-8C68-4F9672220110}" dt="2024-09-22T21:49:07.296" v="407" actId="6549"/>
          <ac:spMkLst>
            <pc:docMk/>
            <pc:sldMk cId="2474262250" sldId="260"/>
            <ac:spMk id="2" creationId="{6D6A1994-68F5-DAB7-1172-25D7E80BFFD0}"/>
          </ac:spMkLst>
        </pc:spChg>
        <pc:spChg chg="add mod">
          <ac:chgData name="Gerben ter Riet" userId="3ac6bf19-0280-481e-9025-ee7d4fbb1be3" providerId="ADAL" clId="{69380596-739D-455C-8C68-4F9672220110}" dt="2024-09-22T21:29:40.108" v="317" actId="1037"/>
          <ac:spMkLst>
            <pc:docMk/>
            <pc:sldMk cId="2474262250" sldId="260"/>
            <ac:spMk id="3" creationId="{8117E8FE-546E-4CCC-A4C6-2D77888C7FF8}"/>
          </ac:spMkLst>
        </pc:spChg>
      </pc:sldChg>
      <pc:sldChg chg="modSp mod">
        <pc:chgData name="Gerben ter Riet" userId="3ac6bf19-0280-481e-9025-ee7d4fbb1be3" providerId="ADAL" clId="{69380596-739D-455C-8C68-4F9672220110}" dt="2024-09-22T21:32:19.832" v="337" actId="20577"/>
        <pc:sldMkLst>
          <pc:docMk/>
          <pc:sldMk cId="1892612638" sldId="261"/>
        </pc:sldMkLst>
        <pc:spChg chg="mod">
          <ac:chgData name="Gerben ter Riet" userId="3ac6bf19-0280-481e-9025-ee7d4fbb1be3" providerId="ADAL" clId="{69380596-739D-455C-8C68-4F9672220110}" dt="2024-09-22T21:32:19.832" v="337" actId="20577"/>
          <ac:spMkLst>
            <pc:docMk/>
            <pc:sldMk cId="1892612638" sldId="261"/>
            <ac:spMk id="2" creationId="{FD8FD1EE-CBB1-89EB-77BE-DC36FD005C6D}"/>
          </ac:spMkLst>
        </pc:spChg>
      </pc:sldChg>
      <pc:sldChg chg="addSp delSp modSp mod">
        <pc:chgData name="Gerben ter Riet" userId="3ac6bf19-0280-481e-9025-ee7d4fbb1be3" providerId="ADAL" clId="{69380596-739D-455C-8C68-4F9672220110}" dt="2024-09-23T07:07:20.518" v="463" actId="22"/>
        <pc:sldMkLst>
          <pc:docMk/>
          <pc:sldMk cId="1811457395" sldId="264"/>
        </pc:sldMkLst>
        <pc:spChg chg="del">
          <ac:chgData name="Gerben ter Riet" userId="3ac6bf19-0280-481e-9025-ee7d4fbb1be3" providerId="ADAL" clId="{69380596-739D-455C-8C68-4F9672220110}" dt="2024-09-23T07:07:20.518" v="463" actId="22"/>
          <ac:spMkLst>
            <pc:docMk/>
            <pc:sldMk cId="1811457395" sldId="264"/>
            <ac:spMk id="3" creationId="{BDD10950-3136-7FD7-C49F-26EB14132B8D}"/>
          </ac:spMkLst>
        </pc:spChg>
        <pc:picChg chg="add mod ord">
          <ac:chgData name="Gerben ter Riet" userId="3ac6bf19-0280-481e-9025-ee7d4fbb1be3" providerId="ADAL" clId="{69380596-739D-455C-8C68-4F9672220110}" dt="2024-09-23T07:07:20.518" v="463" actId="22"/>
          <ac:picMkLst>
            <pc:docMk/>
            <pc:sldMk cId="1811457395" sldId="264"/>
            <ac:picMk id="5" creationId="{5E26D301-1548-FB59-D3AA-A24568A04987}"/>
          </ac:picMkLst>
        </pc:picChg>
      </pc:sldChg>
      <pc:sldChg chg="modNotesTx">
        <pc:chgData name="Gerben ter Riet" userId="3ac6bf19-0280-481e-9025-ee7d4fbb1be3" providerId="ADAL" clId="{69380596-739D-455C-8C68-4F9672220110}" dt="2024-09-24T07:43:17.502" v="475" actId="6549"/>
        <pc:sldMkLst>
          <pc:docMk/>
          <pc:sldMk cId="1448122048" sldId="268"/>
        </pc:sldMkLst>
      </pc:sldChg>
      <pc:sldChg chg="addSp modSp">
        <pc:chgData name="Gerben ter Riet" userId="3ac6bf19-0280-481e-9025-ee7d4fbb1be3" providerId="ADAL" clId="{69380596-739D-455C-8C68-4F9672220110}" dt="2024-09-22T21:45:59.173" v="373"/>
        <pc:sldMkLst>
          <pc:docMk/>
          <pc:sldMk cId="3147000779" sldId="276"/>
        </pc:sldMkLst>
        <pc:spChg chg="add mod">
          <ac:chgData name="Gerben ter Riet" userId="3ac6bf19-0280-481e-9025-ee7d4fbb1be3" providerId="ADAL" clId="{69380596-739D-455C-8C68-4F9672220110}" dt="2024-09-22T21:45:59.173" v="373"/>
          <ac:spMkLst>
            <pc:docMk/>
            <pc:sldMk cId="3147000779" sldId="276"/>
            <ac:spMk id="6" creationId="{237ABEE9-7795-4295-89BC-09272623365B}"/>
          </ac:spMkLst>
        </pc:spChg>
      </pc:sldChg>
      <pc:sldChg chg="addSp modSp mod ord">
        <pc:chgData name="Gerben ter Riet" userId="3ac6bf19-0280-481e-9025-ee7d4fbb1be3" providerId="ADAL" clId="{69380596-739D-455C-8C68-4F9672220110}" dt="2024-09-22T21:45:47.825" v="371"/>
        <pc:sldMkLst>
          <pc:docMk/>
          <pc:sldMk cId="1621177174" sldId="277"/>
        </pc:sldMkLst>
        <pc:spChg chg="mod">
          <ac:chgData name="Gerben ter Riet" userId="3ac6bf19-0280-481e-9025-ee7d4fbb1be3" providerId="ADAL" clId="{69380596-739D-455C-8C68-4F9672220110}" dt="2024-09-22T21:43:22.763" v="358" actId="20577"/>
          <ac:spMkLst>
            <pc:docMk/>
            <pc:sldMk cId="1621177174" sldId="277"/>
            <ac:spMk id="2" creationId="{ED8667F6-A1A6-AA9C-A3BC-B467CD61173C}"/>
          </ac:spMkLst>
        </pc:spChg>
        <pc:spChg chg="add mod">
          <ac:chgData name="Gerben ter Riet" userId="3ac6bf19-0280-481e-9025-ee7d4fbb1be3" providerId="ADAL" clId="{69380596-739D-455C-8C68-4F9672220110}" dt="2024-09-22T21:45:47.825" v="371"/>
          <ac:spMkLst>
            <pc:docMk/>
            <pc:sldMk cId="1621177174" sldId="277"/>
            <ac:spMk id="3" creationId="{D19D53E5-413B-6575-DC80-40A871F7B1BB}"/>
          </ac:spMkLst>
        </pc:spChg>
      </pc:sldChg>
      <pc:sldChg chg="addSp modSp mod">
        <pc:chgData name="Gerben ter Riet" userId="3ac6bf19-0280-481e-9025-ee7d4fbb1be3" providerId="ADAL" clId="{69380596-739D-455C-8C68-4F9672220110}" dt="2024-09-22T21:44:49.641" v="363" actId="207"/>
        <pc:sldMkLst>
          <pc:docMk/>
          <pc:sldMk cId="2722213490" sldId="281"/>
        </pc:sldMkLst>
        <pc:spChg chg="add mod">
          <ac:chgData name="Gerben ter Riet" userId="3ac6bf19-0280-481e-9025-ee7d4fbb1be3" providerId="ADAL" clId="{69380596-739D-455C-8C68-4F9672220110}" dt="2024-09-22T21:44:49.641" v="363" actId="207"/>
          <ac:spMkLst>
            <pc:docMk/>
            <pc:sldMk cId="2722213490" sldId="281"/>
            <ac:spMk id="3" creationId="{55F55D77-E048-D408-1FD0-10E4D37BA3A3}"/>
          </ac:spMkLst>
        </pc:spChg>
      </pc:sldChg>
      <pc:sldChg chg="addSp delSp modSp mod">
        <pc:chgData name="Gerben ter Riet" userId="3ac6bf19-0280-481e-9025-ee7d4fbb1be3" providerId="ADAL" clId="{69380596-739D-455C-8C68-4F9672220110}" dt="2024-09-22T21:09:40.681" v="8" actId="1076"/>
        <pc:sldMkLst>
          <pc:docMk/>
          <pc:sldMk cId="2891031710" sldId="283"/>
        </pc:sldMkLst>
        <pc:spChg chg="mod">
          <ac:chgData name="Gerben ter Riet" userId="3ac6bf19-0280-481e-9025-ee7d4fbb1be3" providerId="ADAL" clId="{69380596-739D-455C-8C68-4F9672220110}" dt="2024-09-22T21:09:31.913" v="6" actId="26606"/>
          <ac:spMkLst>
            <pc:docMk/>
            <pc:sldMk cId="2891031710" sldId="283"/>
            <ac:spMk id="2" creationId="{197A06CC-06A8-4DE0-E560-58AFFE8EDEFB}"/>
          </ac:spMkLst>
        </pc:spChg>
        <pc:spChg chg="mod">
          <ac:chgData name="Gerben ter Riet" userId="3ac6bf19-0280-481e-9025-ee7d4fbb1be3" providerId="ADAL" clId="{69380596-739D-455C-8C68-4F9672220110}" dt="2024-09-22T21:09:31.913" v="6" actId="26606"/>
          <ac:spMkLst>
            <pc:docMk/>
            <pc:sldMk cId="2891031710" sldId="283"/>
            <ac:spMk id="3" creationId="{D4E378B6-2731-52F4-242B-CD9C8E2B41CC}"/>
          </ac:spMkLst>
        </pc:spChg>
        <pc:spChg chg="del">
          <ac:chgData name="Gerben ter Riet" userId="3ac6bf19-0280-481e-9025-ee7d4fbb1be3" providerId="ADAL" clId="{69380596-739D-455C-8C68-4F9672220110}" dt="2024-09-22T21:07:54.096" v="1" actId="26606"/>
          <ac:spMkLst>
            <pc:docMk/>
            <pc:sldMk cId="2891031710" sldId="283"/>
            <ac:spMk id="9" creationId="{3301E07F-4F79-4B58-8698-EF24DC1ECDBF}"/>
          </ac:spMkLst>
        </pc:spChg>
        <pc:spChg chg="del">
          <ac:chgData name="Gerben ter Riet" userId="3ac6bf19-0280-481e-9025-ee7d4fbb1be3" providerId="ADAL" clId="{69380596-739D-455C-8C68-4F9672220110}" dt="2024-09-22T21:07:54.096" v="1" actId="26606"/>
          <ac:spMkLst>
            <pc:docMk/>
            <pc:sldMk cId="2891031710" sldId="283"/>
            <ac:spMk id="11" creationId="{E58B2195-5055-402F-A3E7-53FF0E4980C3}"/>
          </ac:spMkLst>
        </pc:spChg>
        <pc:spChg chg="del">
          <ac:chgData name="Gerben ter Riet" userId="3ac6bf19-0280-481e-9025-ee7d4fbb1be3" providerId="ADAL" clId="{69380596-739D-455C-8C68-4F9672220110}" dt="2024-09-22T21:07:54.096" v="1" actId="26606"/>
          <ac:spMkLst>
            <pc:docMk/>
            <pc:sldMk cId="2891031710" sldId="283"/>
            <ac:spMk id="13" creationId="{9EE6F773-742A-491A-9A00-A2A150DF500A}"/>
          </ac:spMkLst>
        </pc:spChg>
        <pc:spChg chg="add del">
          <ac:chgData name="Gerben ter Riet" userId="3ac6bf19-0280-481e-9025-ee7d4fbb1be3" providerId="ADAL" clId="{69380596-739D-455C-8C68-4F9672220110}" dt="2024-09-22T21:09:31.913" v="6" actId="26606"/>
          <ac:spMkLst>
            <pc:docMk/>
            <pc:sldMk cId="2891031710" sldId="283"/>
            <ac:spMk id="18" creationId="{C4879EFC-8E62-4E00-973C-C45EE9EC676D}"/>
          </ac:spMkLst>
        </pc:spChg>
        <pc:spChg chg="add del">
          <ac:chgData name="Gerben ter Riet" userId="3ac6bf19-0280-481e-9025-ee7d4fbb1be3" providerId="ADAL" clId="{69380596-739D-455C-8C68-4F9672220110}" dt="2024-09-22T21:09:31.913" v="6" actId="26606"/>
          <ac:spMkLst>
            <pc:docMk/>
            <pc:sldMk cId="2891031710" sldId="283"/>
            <ac:spMk id="20" creationId="{D6A9C53F-5F90-40A5-8C85-5412D39C8C68}"/>
          </ac:spMkLst>
        </pc:spChg>
        <pc:spChg chg="add del">
          <ac:chgData name="Gerben ter Riet" userId="3ac6bf19-0280-481e-9025-ee7d4fbb1be3" providerId="ADAL" clId="{69380596-739D-455C-8C68-4F9672220110}" dt="2024-09-22T21:09:31.913" v="6" actId="26606"/>
          <ac:spMkLst>
            <pc:docMk/>
            <pc:sldMk cId="2891031710" sldId="283"/>
            <ac:spMk id="25" creationId="{BDF1A630-2A9B-41A0-92F9-FDA261070EA8}"/>
          </ac:spMkLst>
        </pc:spChg>
        <pc:spChg chg="add del">
          <ac:chgData name="Gerben ter Riet" userId="3ac6bf19-0280-481e-9025-ee7d4fbb1be3" providerId="ADAL" clId="{69380596-739D-455C-8C68-4F9672220110}" dt="2024-09-22T21:09:31.913" v="6" actId="26606"/>
          <ac:spMkLst>
            <pc:docMk/>
            <pc:sldMk cId="2891031710" sldId="283"/>
            <ac:spMk id="31" creationId="{0DA909B4-15FF-46A6-8A7F-7AEF977FE9ED}"/>
          </ac:spMkLst>
        </pc:spChg>
        <pc:spChg chg="add del">
          <ac:chgData name="Gerben ter Riet" userId="3ac6bf19-0280-481e-9025-ee7d4fbb1be3" providerId="ADAL" clId="{69380596-739D-455C-8C68-4F9672220110}" dt="2024-09-22T21:09:31.913" v="6" actId="26606"/>
          <ac:spMkLst>
            <pc:docMk/>
            <pc:sldMk cId="2891031710" sldId="283"/>
            <ac:spMk id="33" creationId="{1382A32C-5B0C-4B1C-A074-76C6DBCC9F87}"/>
          </ac:spMkLst>
        </pc:spChg>
        <pc:grpChg chg="add del">
          <ac:chgData name="Gerben ter Riet" userId="3ac6bf19-0280-481e-9025-ee7d4fbb1be3" providerId="ADAL" clId="{69380596-739D-455C-8C68-4F9672220110}" dt="2024-09-22T21:09:31.913" v="6" actId="26606"/>
          <ac:grpSpMkLst>
            <pc:docMk/>
            <pc:sldMk cId="2891031710" sldId="283"/>
            <ac:grpSpMk id="27" creationId="{19A6B5CE-CB1D-48EE-8B43-E952235C8371}"/>
          </ac:grpSpMkLst>
        </pc:grpChg>
        <pc:graphicFrameChg chg="mod ord modGraphic">
          <ac:chgData name="Gerben ter Riet" userId="3ac6bf19-0280-481e-9025-ee7d4fbb1be3" providerId="ADAL" clId="{69380596-739D-455C-8C68-4F9672220110}" dt="2024-09-22T21:09:31.913" v="6" actId="26606"/>
          <ac:graphicFrameMkLst>
            <pc:docMk/>
            <pc:sldMk cId="2891031710" sldId="283"/>
            <ac:graphicFrameMk id="4" creationId="{D95019E1-4A1B-949B-FA7F-1CF16FB50017}"/>
          </ac:graphicFrameMkLst>
        </pc:graphicFrameChg>
        <pc:picChg chg="add mod">
          <ac:chgData name="Gerben ter Riet" userId="3ac6bf19-0280-481e-9025-ee7d4fbb1be3" providerId="ADAL" clId="{69380596-739D-455C-8C68-4F9672220110}" dt="2024-09-22T21:09:31.913" v="6" actId="26606"/>
          <ac:picMkLst>
            <pc:docMk/>
            <pc:sldMk cId="2891031710" sldId="283"/>
            <ac:picMk id="6" creationId="{0C5D3061-4ABF-2A43-02E0-27394F609403}"/>
          </ac:picMkLst>
        </pc:picChg>
        <pc:picChg chg="add mod ord">
          <ac:chgData name="Gerben ter Riet" userId="3ac6bf19-0280-481e-9025-ee7d4fbb1be3" providerId="ADAL" clId="{69380596-739D-455C-8C68-4F9672220110}" dt="2024-09-22T21:09:40.681" v="8" actId="1076"/>
          <ac:picMkLst>
            <pc:docMk/>
            <pc:sldMk cId="2891031710" sldId="283"/>
            <ac:picMk id="8" creationId="{17B109D4-7F4D-3417-E44D-22F40BF8A6F0}"/>
          </ac:picMkLst>
        </pc:picChg>
      </pc:sldChg>
      <pc:sldChg chg="add">
        <pc:chgData name="Gerben ter Riet" userId="3ac6bf19-0280-481e-9025-ee7d4fbb1be3" providerId="ADAL" clId="{69380596-739D-455C-8C68-4F9672220110}" dt="2024-09-23T07:01:21.778" v="459"/>
        <pc:sldMkLst>
          <pc:docMk/>
          <pc:sldMk cId="19997489" sldId="285"/>
        </pc:sldMkLst>
      </pc:sldChg>
      <pc:sldChg chg="modSp del mod">
        <pc:chgData name="Gerben ter Riet" userId="3ac6bf19-0280-481e-9025-ee7d4fbb1be3" providerId="ADAL" clId="{69380596-739D-455C-8C68-4F9672220110}" dt="2024-09-23T07:01:17.637" v="458" actId="2696"/>
        <pc:sldMkLst>
          <pc:docMk/>
          <pc:sldMk cId="433843080" sldId="285"/>
        </pc:sldMkLst>
        <pc:graphicFrameChg chg="mod modGraphic">
          <ac:chgData name="Gerben ter Riet" userId="3ac6bf19-0280-481e-9025-ee7d4fbb1be3" providerId="ADAL" clId="{69380596-739D-455C-8C68-4F9672220110}" dt="2024-09-22T21:17:23.072" v="94" actId="20577"/>
          <ac:graphicFrameMkLst>
            <pc:docMk/>
            <pc:sldMk cId="433843080" sldId="285"/>
            <ac:graphicFrameMk id="4" creationId="{118B749C-7DC2-5B06-E9D8-AD92D74AEE3C}"/>
          </ac:graphicFrameMkLst>
        </pc:graphicFrameChg>
      </pc:sldChg>
      <pc:sldChg chg="modSp del mod">
        <pc:chgData name="Gerben ter Riet" userId="3ac6bf19-0280-481e-9025-ee7d4fbb1be3" providerId="ADAL" clId="{69380596-739D-455C-8C68-4F9672220110}" dt="2024-09-23T07:01:17.637" v="458" actId="2696"/>
        <pc:sldMkLst>
          <pc:docMk/>
          <pc:sldMk cId="1796119549" sldId="288"/>
        </pc:sldMkLst>
        <pc:graphicFrameChg chg="modGraphic">
          <ac:chgData name="Gerben ter Riet" userId="3ac6bf19-0280-481e-9025-ee7d4fbb1be3" providerId="ADAL" clId="{69380596-739D-455C-8C68-4F9672220110}" dt="2024-09-22T21:18:49.740" v="113" actId="20577"/>
          <ac:graphicFrameMkLst>
            <pc:docMk/>
            <pc:sldMk cId="1796119549" sldId="288"/>
            <ac:graphicFrameMk id="4" creationId="{118B749C-7DC2-5B06-E9D8-AD92D74AEE3C}"/>
          </ac:graphicFrameMkLst>
        </pc:graphicFrameChg>
      </pc:sldChg>
      <pc:sldChg chg="add">
        <pc:chgData name="Gerben ter Riet" userId="3ac6bf19-0280-481e-9025-ee7d4fbb1be3" providerId="ADAL" clId="{69380596-739D-455C-8C68-4F9672220110}" dt="2024-09-23T07:01:21.778" v="459"/>
        <pc:sldMkLst>
          <pc:docMk/>
          <pc:sldMk cId="2747434617" sldId="288"/>
        </pc:sldMkLst>
      </pc:sldChg>
      <pc:sldChg chg="modSp del mod">
        <pc:chgData name="Gerben ter Riet" userId="3ac6bf19-0280-481e-9025-ee7d4fbb1be3" providerId="ADAL" clId="{69380596-739D-455C-8C68-4F9672220110}" dt="2024-09-23T07:01:17.637" v="458" actId="2696"/>
        <pc:sldMkLst>
          <pc:docMk/>
          <pc:sldMk cId="210589344" sldId="290"/>
        </pc:sldMkLst>
        <pc:graphicFrameChg chg="mod modGraphic">
          <ac:chgData name="Gerben ter Riet" userId="3ac6bf19-0280-481e-9025-ee7d4fbb1be3" providerId="ADAL" clId="{69380596-739D-455C-8C68-4F9672220110}" dt="2024-09-22T21:23:01.586" v="196" actId="6549"/>
          <ac:graphicFrameMkLst>
            <pc:docMk/>
            <pc:sldMk cId="210589344" sldId="290"/>
            <ac:graphicFrameMk id="4" creationId="{118B749C-7DC2-5B06-E9D8-AD92D74AEE3C}"/>
          </ac:graphicFrameMkLst>
        </pc:graphicFrameChg>
      </pc:sldChg>
      <pc:sldChg chg="add">
        <pc:chgData name="Gerben ter Riet" userId="3ac6bf19-0280-481e-9025-ee7d4fbb1be3" providerId="ADAL" clId="{69380596-739D-455C-8C68-4F9672220110}" dt="2024-09-23T07:01:21.778" v="459"/>
        <pc:sldMkLst>
          <pc:docMk/>
          <pc:sldMk cId="341355339" sldId="290"/>
        </pc:sldMkLst>
      </pc:sldChg>
      <pc:sldChg chg="addSp delSp modSp mod setBg modNotesTx">
        <pc:chgData name="Gerben ter Riet" userId="3ac6bf19-0280-481e-9025-ee7d4fbb1be3" providerId="ADAL" clId="{69380596-739D-455C-8C68-4F9672220110}" dt="2024-09-22T21:37:53.250" v="344"/>
        <pc:sldMkLst>
          <pc:docMk/>
          <pc:sldMk cId="946136439" sldId="292"/>
        </pc:sldMkLst>
        <pc:spChg chg="mod ord">
          <ac:chgData name="Gerben ter Riet" userId="3ac6bf19-0280-481e-9025-ee7d4fbb1be3" providerId="ADAL" clId="{69380596-739D-455C-8C68-4F9672220110}" dt="2024-09-22T21:37:30.443" v="341" actId="26606"/>
          <ac:spMkLst>
            <pc:docMk/>
            <pc:sldMk cId="946136439" sldId="292"/>
            <ac:spMk id="2" creationId="{1C9A928B-E94E-8AB8-4AB6-5037C92061AB}"/>
          </ac:spMkLst>
        </pc:spChg>
        <pc:spChg chg="add del">
          <ac:chgData name="Gerben ter Riet" userId="3ac6bf19-0280-481e-9025-ee7d4fbb1be3" providerId="ADAL" clId="{69380596-739D-455C-8C68-4F9672220110}" dt="2024-09-22T21:37:25.034" v="340" actId="22"/>
          <ac:spMkLst>
            <pc:docMk/>
            <pc:sldMk cId="946136439" sldId="292"/>
            <ac:spMk id="9" creationId="{B7032364-F6C6-F914-BBFF-8323D55ACA85}"/>
          </ac:spMkLst>
        </pc:spChg>
        <pc:spChg chg="add del">
          <ac:chgData name="Gerben ter Riet" userId="3ac6bf19-0280-481e-9025-ee7d4fbb1be3" providerId="ADAL" clId="{69380596-739D-455C-8C68-4F9672220110}" dt="2024-09-22T21:37:30.443" v="341" actId="26606"/>
          <ac:spMkLst>
            <pc:docMk/>
            <pc:sldMk cId="946136439" sldId="292"/>
            <ac:spMk id="12" creationId="{4AC6B390-BC59-4F1D-A0EE-D71A92F0A0B2}"/>
          </ac:spMkLst>
        </pc:spChg>
        <pc:spChg chg="add del">
          <ac:chgData name="Gerben ter Riet" userId="3ac6bf19-0280-481e-9025-ee7d4fbb1be3" providerId="ADAL" clId="{69380596-739D-455C-8C68-4F9672220110}" dt="2024-09-22T21:37:30.443" v="341" actId="26606"/>
          <ac:spMkLst>
            <pc:docMk/>
            <pc:sldMk cId="946136439" sldId="292"/>
            <ac:spMk id="14" creationId="{B6C60D79-16F1-4C4B-B7E3-7634E7069CDE}"/>
          </ac:spMkLst>
        </pc:spChg>
        <pc:spChg chg="add del">
          <ac:chgData name="Gerben ter Riet" userId="3ac6bf19-0280-481e-9025-ee7d4fbb1be3" providerId="ADAL" clId="{69380596-739D-455C-8C68-4F9672220110}" dt="2024-09-22T21:37:30.443" v="341" actId="26606"/>
          <ac:spMkLst>
            <pc:docMk/>
            <pc:sldMk cId="946136439" sldId="292"/>
            <ac:spMk id="16" creationId="{426B127E-6498-4C77-9C9D-4553A5113B80}"/>
          </ac:spMkLst>
        </pc:spChg>
        <pc:spChg chg="add">
          <ac:chgData name="Gerben ter Riet" userId="3ac6bf19-0280-481e-9025-ee7d4fbb1be3" providerId="ADAL" clId="{69380596-739D-455C-8C68-4F9672220110}" dt="2024-09-22T21:37:30.443" v="341" actId="26606"/>
          <ac:spMkLst>
            <pc:docMk/>
            <pc:sldMk cId="946136439" sldId="292"/>
            <ac:spMk id="21" creationId="{C4879EFC-8E62-4E00-973C-C45EE9EC676D}"/>
          </ac:spMkLst>
        </pc:spChg>
        <pc:spChg chg="add">
          <ac:chgData name="Gerben ter Riet" userId="3ac6bf19-0280-481e-9025-ee7d4fbb1be3" providerId="ADAL" clId="{69380596-739D-455C-8C68-4F9672220110}" dt="2024-09-22T21:37:30.443" v="341" actId="26606"/>
          <ac:spMkLst>
            <pc:docMk/>
            <pc:sldMk cId="946136439" sldId="292"/>
            <ac:spMk id="23" creationId="{D6A9C53F-5F90-40A5-8C85-5412D39C8C68}"/>
          </ac:spMkLst>
        </pc:spChg>
        <pc:picChg chg="add mod ord">
          <ac:chgData name="Gerben ter Riet" userId="3ac6bf19-0280-481e-9025-ee7d4fbb1be3" providerId="ADAL" clId="{69380596-739D-455C-8C68-4F9672220110}" dt="2024-09-22T21:37:30.443" v="341" actId="26606"/>
          <ac:picMkLst>
            <pc:docMk/>
            <pc:sldMk cId="946136439" sldId="292"/>
            <ac:picMk id="4" creationId="{747B27D3-5D73-DF3E-8D51-72920190DB79}"/>
          </ac:picMkLst>
        </pc:picChg>
        <pc:picChg chg="mod ord">
          <ac:chgData name="Gerben ter Riet" userId="3ac6bf19-0280-481e-9025-ee7d4fbb1be3" providerId="ADAL" clId="{69380596-739D-455C-8C68-4F9672220110}" dt="2024-09-22T21:37:30.443" v="341" actId="26606"/>
          <ac:picMkLst>
            <pc:docMk/>
            <pc:sldMk cId="946136439" sldId="292"/>
            <ac:picMk id="5" creationId="{988F7B65-12B3-FC40-43EB-71A17308671C}"/>
          </ac:picMkLst>
        </pc:picChg>
      </pc:sldChg>
      <pc:sldChg chg="modSp del mod">
        <pc:chgData name="Gerben ter Riet" userId="3ac6bf19-0280-481e-9025-ee7d4fbb1be3" providerId="ADAL" clId="{69380596-739D-455C-8C68-4F9672220110}" dt="2024-09-23T07:01:17.637" v="458" actId="2696"/>
        <pc:sldMkLst>
          <pc:docMk/>
          <pc:sldMk cId="994561744" sldId="293"/>
        </pc:sldMkLst>
        <pc:graphicFrameChg chg="modGraphic">
          <ac:chgData name="Gerben ter Riet" userId="3ac6bf19-0280-481e-9025-ee7d4fbb1be3" providerId="ADAL" clId="{69380596-739D-455C-8C68-4F9672220110}" dt="2024-09-22T21:24:21.786" v="228" actId="6549"/>
          <ac:graphicFrameMkLst>
            <pc:docMk/>
            <pc:sldMk cId="994561744" sldId="293"/>
            <ac:graphicFrameMk id="4" creationId="{118B749C-7DC2-5B06-E9D8-AD92D74AEE3C}"/>
          </ac:graphicFrameMkLst>
        </pc:graphicFrameChg>
      </pc:sldChg>
      <pc:sldChg chg="add">
        <pc:chgData name="Gerben ter Riet" userId="3ac6bf19-0280-481e-9025-ee7d4fbb1be3" providerId="ADAL" clId="{69380596-739D-455C-8C68-4F9672220110}" dt="2024-09-23T07:01:21.778" v="459"/>
        <pc:sldMkLst>
          <pc:docMk/>
          <pc:sldMk cId="4047132532" sldId="293"/>
        </pc:sldMkLst>
      </pc:sldChg>
      <pc:sldChg chg="modSp mod">
        <pc:chgData name="Gerben ter Riet" userId="3ac6bf19-0280-481e-9025-ee7d4fbb1be3" providerId="ADAL" clId="{69380596-739D-455C-8C68-4F9672220110}" dt="2024-09-22T21:27:42.609" v="300" actId="6549"/>
        <pc:sldMkLst>
          <pc:docMk/>
          <pc:sldMk cId="4016433854" sldId="294"/>
        </pc:sldMkLst>
        <pc:graphicFrameChg chg="modGraphic">
          <ac:chgData name="Gerben ter Riet" userId="3ac6bf19-0280-481e-9025-ee7d4fbb1be3" providerId="ADAL" clId="{69380596-739D-455C-8C68-4F9672220110}" dt="2024-09-22T21:27:42.609" v="300" actId="6549"/>
          <ac:graphicFrameMkLst>
            <pc:docMk/>
            <pc:sldMk cId="4016433854" sldId="294"/>
            <ac:graphicFrameMk id="4" creationId="{118B749C-7DC2-5B06-E9D8-AD92D74AEE3C}"/>
          </ac:graphicFrameMkLst>
        </pc:graphicFrameChg>
      </pc:sldChg>
      <pc:sldChg chg="modSp mod">
        <pc:chgData name="Gerben ter Riet" userId="3ac6bf19-0280-481e-9025-ee7d4fbb1be3" providerId="ADAL" clId="{69380596-739D-455C-8C68-4F9672220110}" dt="2024-09-22T21:12:41.224" v="32" actId="6549"/>
        <pc:sldMkLst>
          <pc:docMk/>
          <pc:sldMk cId="991057733" sldId="295"/>
        </pc:sldMkLst>
        <pc:spChg chg="mod">
          <ac:chgData name="Gerben ter Riet" userId="3ac6bf19-0280-481e-9025-ee7d4fbb1be3" providerId="ADAL" clId="{69380596-739D-455C-8C68-4F9672220110}" dt="2024-09-22T21:12:41.224" v="32" actId="6549"/>
          <ac:spMkLst>
            <pc:docMk/>
            <pc:sldMk cId="991057733" sldId="295"/>
            <ac:spMk id="3" creationId="{376CFC73-91AD-BDCA-9AAB-8A0B1A44B3B4}"/>
          </ac:spMkLst>
        </pc:spChg>
      </pc:sldChg>
      <pc:sldChg chg="del">
        <pc:chgData name="Gerben ter Riet" userId="3ac6bf19-0280-481e-9025-ee7d4fbb1be3" providerId="ADAL" clId="{69380596-739D-455C-8C68-4F9672220110}" dt="2024-09-22T21:38:43.707" v="345" actId="47"/>
        <pc:sldMkLst>
          <pc:docMk/>
          <pc:sldMk cId="3703092927" sldId="299"/>
        </pc:sldMkLst>
      </pc:sldChg>
      <pc:sldChg chg="addSp modSp mod">
        <pc:chgData name="Gerben ter Riet" userId="3ac6bf19-0280-481e-9025-ee7d4fbb1be3" providerId="ADAL" clId="{69380596-739D-455C-8C68-4F9672220110}" dt="2024-09-23T06:26:43.660" v="457" actId="1076"/>
        <pc:sldMkLst>
          <pc:docMk/>
          <pc:sldMk cId="735041037" sldId="302"/>
        </pc:sldMkLst>
        <pc:picChg chg="add mod">
          <ac:chgData name="Gerben ter Riet" userId="3ac6bf19-0280-481e-9025-ee7d4fbb1be3" providerId="ADAL" clId="{69380596-739D-455C-8C68-4F9672220110}" dt="2024-09-23T06:26:43.660" v="457" actId="1076"/>
          <ac:picMkLst>
            <pc:docMk/>
            <pc:sldMk cId="735041037" sldId="302"/>
            <ac:picMk id="3" creationId="{5D928B81-8C4F-9A8B-CB2B-E1FDB299B2D4}"/>
          </ac:picMkLst>
        </pc:picChg>
      </pc:sldChg>
      <pc:sldChg chg="addSp modSp mod">
        <pc:chgData name="Gerben ter Riet" userId="3ac6bf19-0280-481e-9025-ee7d4fbb1be3" providerId="ADAL" clId="{69380596-739D-455C-8C68-4F9672220110}" dt="2024-09-22T21:45:12.938" v="366" actId="207"/>
        <pc:sldMkLst>
          <pc:docMk/>
          <pc:sldMk cId="177059523" sldId="1881376704"/>
        </pc:sldMkLst>
        <pc:spChg chg="add mod">
          <ac:chgData name="Gerben ter Riet" userId="3ac6bf19-0280-481e-9025-ee7d4fbb1be3" providerId="ADAL" clId="{69380596-739D-455C-8C68-4F9672220110}" dt="2024-09-22T21:45:12.938" v="366" actId="207"/>
          <ac:spMkLst>
            <pc:docMk/>
            <pc:sldMk cId="177059523" sldId="1881376704"/>
            <ac:spMk id="2" creationId="{1AC58582-EF8A-1F33-1BA5-89642E1BA547}"/>
          </ac:spMkLst>
        </pc:spChg>
      </pc:sldChg>
      <pc:sldChg chg="del">
        <pc:chgData name="Gerben ter Riet" userId="3ac6bf19-0280-481e-9025-ee7d4fbb1be3" providerId="ADAL" clId="{69380596-739D-455C-8C68-4F9672220110}" dt="2024-09-22T21:45:00.828" v="364" actId="47"/>
        <pc:sldMkLst>
          <pc:docMk/>
          <pc:sldMk cId="1613224486" sldId="1881376707"/>
        </pc:sldMkLst>
      </pc:sldChg>
      <pc:sldChg chg="del">
        <pc:chgData name="Gerben ter Riet" userId="3ac6bf19-0280-481e-9025-ee7d4fbb1be3" providerId="ADAL" clId="{69380596-739D-455C-8C68-4F9672220110}" dt="2024-09-22T21:45:18.014" v="367" actId="47"/>
        <pc:sldMkLst>
          <pc:docMk/>
          <pc:sldMk cId="2114285830" sldId="1881376708"/>
        </pc:sldMkLst>
      </pc:sldChg>
      <pc:sldChg chg="del">
        <pc:chgData name="Gerben ter Riet" userId="3ac6bf19-0280-481e-9025-ee7d4fbb1be3" providerId="ADAL" clId="{69380596-739D-455C-8C68-4F9672220110}" dt="2024-09-22T21:45:39.219" v="370" actId="47"/>
        <pc:sldMkLst>
          <pc:docMk/>
          <pc:sldMk cId="1958369653" sldId="1881376709"/>
        </pc:sldMkLst>
      </pc:sldChg>
      <pc:sldChg chg="modSp mod">
        <pc:chgData name="Gerben ter Riet" userId="3ac6bf19-0280-481e-9025-ee7d4fbb1be3" providerId="ADAL" clId="{69380596-739D-455C-8C68-4F9672220110}" dt="2024-09-23T11:04:10.517" v="474" actId="20577"/>
        <pc:sldMkLst>
          <pc:docMk/>
          <pc:sldMk cId="568768156" sldId="1881376710"/>
        </pc:sldMkLst>
        <pc:spChg chg="mod">
          <ac:chgData name="Gerben ter Riet" userId="3ac6bf19-0280-481e-9025-ee7d4fbb1be3" providerId="ADAL" clId="{69380596-739D-455C-8C68-4F9672220110}" dt="2024-09-23T11:04:10.517" v="474" actId="20577"/>
          <ac:spMkLst>
            <pc:docMk/>
            <pc:sldMk cId="568768156" sldId="1881376710"/>
            <ac:spMk id="3" creationId="{343E0EDF-F4CF-6946-1A36-178845B77166}"/>
          </ac:spMkLst>
        </pc:spChg>
      </pc:sldChg>
      <pc:sldChg chg="del">
        <pc:chgData name="Gerben ter Riet" userId="3ac6bf19-0280-481e-9025-ee7d4fbb1be3" providerId="ADAL" clId="{69380596-739D-455C-8C68-4F9672220110}" dt="2024-09-22T21:45:49.683" v="372" actId="47"/>
        <pc:sldMkLst>
          <pc:docMk/>
          <pc:sldMk cId="3104419940" sldId="1881376711"/>
        </pc:sldMkLst>
      </pc:sldChg>
      <pc:sldChg chg="del">
        <pc:chgData name="Gerben ter Riet" userId="3ac6bf19-0280-481e-9025-ee7d4fbb1be3" providerId="ADAL" clId="{69380596-739D-455C-8C68-4F9672220110}" dt="2024-09-22T21:46:01.137" v="374" actId="47"/>
        <pc:sldMkLst>
          <pc:docMk/>
          <pc:sldMk cId="61218236" sldId="18813767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3D4370-566D-4B79-80AC-C88727DE555A}" type="datetimeFigureOut">
              <a:rPr lang="nl-NL" smtClean="0"/>
              <a:t>24-9-2024</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345F1-2576-4063-BB49-DF09CBF9C18A}" type="slidenum">
              <a:rPr lang="nl-NL" smtClean="0"/>
              <a:t>‹#›</a:t>
            </a:fld>
            <a:endParaRPr lang="nl-NL"/>
          </a:p>
        </p:txBody>
      </p:sp>
    </p:spTree>
    <p:extLst>
      <p:ext uri="{BB962C8B-B14F-4D97-AF65-F5344CB8AC3E}">
        <p14:creationId xmlns:p14="http://schemas.microsoft.com/office/powerpoint/2010/main" val="2777794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visualcapitalist.com/cp/worlds-50-largest-pharmaceutical-companies/#:~:text=This%20graphic,%20from%20Pranav%20Gavali,%20shows%20the%20largest%20pharmaceutical%20companie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fiercepharma.com/special-report/top-10-pharma-settlements-since-2018#:~:text=Multibillion-dollar%20settlements%20in%20pharma%20are%20a%20rare%20occurrence,%20but%20thing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orstpills.org/newsletters/view/1617"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jstor.org/stable/4513132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openpaymentsdata.cms.gov/summary"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wsj.com/articles/SB112138815452186385"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laegemiddelstyrelsen.dk/da/godkendelse/fag-og-sundhedspersoners-oekonomiske-stoette-fra-virksomheder/liste-over-personer,-der-modtager-oekonomisk-stoette-fra-virksomheder/~/media/88F92DB0DB084818BA2301D3B9C0796A.ashx" TargetMode="External"/><Relationship Id="rId4" Type="http://schemas.openxmlformats.org/officeDocument/2006/relationships/hyperlink" Target="https://laegemiddelstyrelsen.dk/da/godkendelse/sundhedspersoners-tilknytning-til-virksomheder/lister-over-tilknytning-til-virksomheder/apotekere,-laeger,-sygeplejersker-og-tandlaeger/liste-over-personer-der-modtager-oekonomisk-stoette-eller-har-tilknytning-til-virksomheder/"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cbi.nlm.nih.gov/pmc/articles/PMC10883936/table/Tab3/"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ncbi.nlm.nih.gov/pmc/articles/PMC10883936/figure/Fig2/"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Roche, Marriott, </a:t>
            </a:r>
            <a:r>
              <a:rPr lang="en-US" dirty="0" err="1"/>
              <a:t>Zambon</a:t>
            </a:r>
            <a:r>
              <a:rPr lang="en-US" dirty="0"/>
              <a:t>, Elsevier</a:t>
            </a:r>
            <a:endParaRPr lang="nl-NL" dirty="0"/>
          </a:p>
        </p:txBody>
      </p:sp>
      <p:sp>
        <p:nvSpPr>
          <p:cNvPr id="4" name="Slide Number Placeholder 3"/>
          <p:cNvSpPr>
            <a:spLocks noGrp="1"/>
          </p:cNvSpPr>
          <p:nvPr>
            <p:ph type="sldNum" sz="quarter" idx="5"/>
          </p:nvPr>
        </p:nvSpPr>
        <p:spPr/>
        <p:txBody>
          <a:bodyPr/>
          <a:lstStyle/>
          <a:p>
            <a:fld id="{F95345F1-2576-4063-BB49-DF09CBF9C18A}" type="slidenum">
              <a:rPr lang="nl-NL" smtClean="0"/>
              <a:t>2</a:t>
            </a:fld>
            <a:endParaRPr lang="nl-NL"/>
          </a:p>
        </p:txBody>
      </p:sp>
    </p:spTree>
    <p:extLst>
      <p:ext uri="{BB962C8B-B14F-4D97-AF65-F5344CB8AC3E}">
        <p14:creationId xmlns:p14="http://schemas.microsoft.com/office/powerpoint/2010/main" val="914405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The World's 50 Largest Pharmaceutical Companies (visualcapitalist.com)</a:t>
            </a:r>
            <a:r>
              <a:rPr lang="en-US" dirty="0"/>
              <a:t> accessed on 22 Sep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Top 10 pharma settlements since 2018 | Fierce Pharma</a:t>
            </a:r>
            <a:r>
              <a:rPr lang="en-US" dirty="0"/>
              <a:t> accessed on 22 Sep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https://apnews.com/article/supreme-court-purdue-pharma-opioid-crisis-bankruptcy-9859e83721f74f726ec16b6e07101c7c# [Updated 10:39 PM GMT+2, June 27, 2024]</a:t>
            </a: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345F1-2576-4063-BB49-DF09CBF9C18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241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Söhne"/>
              </a:rPr>
              <a:t>A system in which government pays for research into effectiveness and safety of new drugs could not exist? A flood of products would stifle it.</a:t>
            </a:r>
          </a:p>
          <a:p>
            <a:pPr algn="l"/>
            <a:endParaRPr lang="en-US" b="0" i="0" dirty="0">
              <a:solidFill>
                <a:srgbClr val="000000"/>
              </a:solidFill>
              <a:effectLst/>
              <a:latin typeface="Söhne"/>
            </a:endParaRPr>
          </a:p>
          <a:p>
            <a:pPr algn="l"/>
            <a:r>
              <a:rPr lang="en-US" b="0" i="0" dirty="0">
                <a:solidFill>
                  <a:srgbClr val="000000"/>
                </a:solidFill>
                <a:effectLst/>
                <a:latin typeface="Söhne"/>
              </a:rPr>
              <a:t>A drug company paid several millions for forfeiture, a fine. What does that mean? What did they do wrong? It typically means they have settled allegations of misconduct or violations of laws and regulations. The misconduct could relate to a variety of issues, including but not limited to:</a:t>
            </a:r>
          </a:p>
          <a:p>
            <a:pPr algn="l"/>
            <a:r>
              <a:rPr lang="en-US" b="1" i="0" dirty="0">
                <a:solidFill>
                  <a:srgbClr val="000000"/>
                </a:solidFill>
                <a:effectLst/>
                <a:latin typeface="Söhne"/>
              </a:rPr>
              <a:t>1. Quality and Safety Violations:</a:t>
            </a:r>
          </a:p>
          <a:p>
            <a:pPr algn="l">
              <a:buFont typeface="Arial" panose="020B0604020202020204" pitchFamily="34" charset="0"/>
              <a:buChar char="•"/>
            </a:pPr>
            <a:r>
              <a:rPr lang="en-US" b="1" i="0" dirty="0">
                <a:solidFill>
                  <a:srgbClr val="000000"/>
                </a:solidFill>
                <a:effectLst/>
                <a:latin typeface="Söhne"/>
              </a:rPr>
              <a:t>Example:</a:t>
            </a:r>
            <a:r>
              <a:rPr lang="en-US" b="0" i="0" dirty="0">
                <a:solidFill>
                  <a:srgbClr val="000000"/>
                </a:solidFill>
                <a:effectLst/>
                <a:latin typeface="Söhne"/>
              </a:rPr>
              <a:t> Failing to maintain adequate standards of quality and safety, leading to the distribution of contaminated or defective products.</a:t>
            </a:r>
          </a:p>
          <a:p>
            <a:pPr algn="l"/>
            <a:r>
              <a:rPr lang="en-US" b="1" i="0" dirty="0">
                <a:solidFill>
                  <a:srgbClr val="000000"/>
                </a:solidFill>
                <a:effectLst/>
                <a:latin typeface="Söhne"/>
              </a:rPr>
              <a:t>2. Marketing and Promotion:</a:t>
            </a:r>
          </a:p>
          <a:p>
            <a:pPr algn="l">
              <a:buFont typeface="Arial" panose="020B0604020202020204" pitchFamily="34" charset="0"/>
              <a:buChar char="•"/>
            </a:pPr>
            <a:r>
              <a:rPr lang="en-US" b="1" i="0" dirty="0">
                <a:solidFill>
                  <a:srgbClr val="000000"/>
                </a:solidFill>
                <a:effectLst/>
                <a:latin typeface="Söhne"/>
              </a:rPr>
              <a:t>Example:</a:t>
            </a:r>
            <a:r>
              <a:rPr lang="en-US" b="0" i="0" dirty="0">
                <a:solidFill>
                  <a:srgbClr val="000000"/>
                </a:solidFill>
                <a:effectLst/>
                <a:latin typeface="Söhne"/>
              </a:rPr>
              <a:t> Engaging in off-label marketing, or promoting drugs for uses that have not been approved by regulatory agencies such as the FDA (U.S. Food and Drug Administration).</a:t>
            </a:r>
          </a:p>
          <a:p>
            <a:pPr algn="l"/>
            <a:r>
              <a:rPr lang="en-US" b="1" i="0" dirty="0">
                <a:solidFill>
                  <a:srgbClr val="000000"/>
                </a:solidFill>
                <a:effectLst/>
                <a:latin typeface="Söhne"/>
              </a:rPr>
              <a:t>3. Pricing and Billing:</a:t>
            </a:r>
          </a:p>
          <a:p>
            <a:pPr algn="l">
              <a:buFont typeface="Arial" panose="020B0604020202020204" pitchFamily="34" charset="0"/>
              <a:buChar char="•"/>
            </a:pPr>
            <a:r>
              <a:rPr lang="en-US" b="1" i="0" dirty="0">
                <a:solidFill>
                  <a:srgbClr val="000000"/>
                </a:solidFill>
                <a:effectLst/>
                <a:latin typeface="Söhne"/>
              </a:rPr>
              <a:t>Example:</a:t>
            </a:r>
            <a:r>
              <a:rPr lang="en-US" b="0" i="0" dirty="0">
                <a:solidFill>
                  <a:srgbClr val="000000"/>
                </a:solidFill>
                <a:effectLst/>
                <a:latin typeface="Söhne"/>
              </a:rPr>
              <a:t> Overcharging government healthcare programs or patients, or engaging in price fixing.</a:t>
            </a:r>
          </a:p>
          <a:p>
            <a:pPr algn="l"/>
            <a:r>
              <a:rPr lang="en-US" b="1" i="0" dirty="0">
                <a:solidFill>
                  <a:srgbClr val="000000"/>
                </a:solidFill>
                <a:effectLst/>
                <a:latin typeface="Söhne"/>
              </a:rPr>
              <a:t>4. Research and Development:</a:t>
            </a:r>
          </a:p>
          <a:p>
            <a:pPr algn="l">
              <a:buFont typeface="Arial" panose="020B0604020202020204" pitchFamily="34" charset="0"/>
              <a:buChar char="•"/>
            </a:pPr>
            <a:r>
              <a:rPr lang="en-US" b="1" i="0" dirty="0">
                <a:solidFill>
                  <a:srgbClr val="000000"/>
                </a:solidFill>
                <a:effectLst/>
                <a:latin typeface="Söhne"/>
              </a:rPr>
              <a:t>Example:</a:t>
            </a:r>
            <a:r>
              <a:rPr lang="en-US" b="0" i="0" dirty="0">
                <a:solidFill>
                  <a:srgbClr val="000000"/>
                </a:solidFill>
                <a:effectLst/>
                <a:latin typeface="Söhne"/>
              </a:rPr>
              <a:t> Falsifying data or failing to disclose safety information during the drug approval process.</a:t>
            </a:r>
          </a:p>
          <a:p>
            <a:pPr algn="l"/>
            <a:r>
              <a:rPr lang="en-US" b="1" i="0" dirty="0">
                <a:solidFill>
                  <a:srgbClr val="000000"/>
                </a:solidFill>
                <a:effectLst/>
                <a:latin typeface="Söhne"/>
              </a:rPr>
              <a:t>5. Manufacturing Practices:</a:t>
            </a:r>
          </a:p>
          <a:p>
            <a:pPr algn="l">
              <a:buFont typeface="Arial" panose="020B0604020202020204" pitchFamily="34" charset="0"/>
              <a:buChar char="•"/>
            </a:pPr>
            <a:r>
              <a:rPr lang="en-US" b="1" i="0" dirty="0">
                <a:solidFill>
                  <a:srgbClr val="000000"/>
                </a:solidFill>
                <a:effectLst/>
                <a:latin typeface="Söhne"/>
              </a:rPr>
              <a:t>Example:</a:t>
            </a:r>
            <a:r>
              <a:rPr lang="en-US" b="0" i="0" dirty="0">
                <a:solidFill>
                  <a:srgbClr val="000000"/>
                </a:solidFill>
                <a:effectLst/>
                <a:latin typeface="Söhne"/>
              </a:rPr>
              <a:t> Violating Good Manufacturing Practices (GMP) regulations, resulting in substandard product quality.</a:t>
            </a:r>
          </a:p>
          <a:p>
            <a:pPr algn="l"/>
            <a:r>
              <a:rPr lang="en-US" b="1" i="0" dirty="0">
                <a:solidFill>
                  <a:srgbClr val="000000"/>
                </a:solidFill>
                <a:effectLst/>
                <a:latin typeface="Söhne"/>
              </a:rPr>
              <a:t>6. Environmental Concerns:</a:t>
            </a:r>
          </a:p>
          <a:p>
            <a:pPr algn="l">
              <a:buFont typeface="Arial" panose="020B0604020202020204" pitchFamily="34" charset="0"/>
              <a:buChar char="•"/>
            </a:pPr>
            <a:r>
              <a:rPr lang="en-US" b="1" i="0" dirty="0">
                <a:solidFill>
                  <a:srgbClr val="000000"/>
                </a:solidFill>
                <a:effectLst/>
                <a:latin typeface="Söhne"/>
              </a:rPr>
              <a:t>Example:</a:t>
            </a:r>
            <a:r>
              <a:rPr lang="en-US" b="0" i="0" dirty="0">
                <a:solidFill>
                  <a:srgbClr val="000000"/>
                </a:solidFill>
                <a:effectLst/>
                <a:latin typeface="Söhne"/>
              </a:rPr>
              <a:t> Improper disposal of waste or chemicals, causing environmental damage.</a:t>
            </a:r>
          </a:p>
          <a:p>
            <a:pPr algn="l"/>
            <a:r>
              <a:rPr lang="en-US" b="0" i="0" dirty="0">
                <a:solidFill>
                  <a:srgbClr val="000000"/>
                </a:solidFill>
                <a:effectLst/>
                <a:latin typeface="Söhne"/>
              </a:rPr>
              <a:t>In these cases, the drug company may agree to pay a significant sum of money to settle the allegations without admitting guilt. These settlements often include a financial penalty intended to deter future misconduct and, in some cases, may require the company to implement corrective actions to address the underlying issues.</a:t>
            </a:r>
          </a:p>
          <a:p>
            <a:pPr algn="l"/>
            <a:r>
              <a:rPr lang="en-US" b="0" i="0" dirty="0">
                <a:solidFill>
                  <a:srgbClr val="000000"/>
                </a:solidFill>
                <a:effectLst/>
                <a:latin typeface="Söhne"/>
              </a:rPr>
              <a:t>These fines can be imposed by various regulatory bodies depending on the country and the nature of the violation. In the United States, for example, the FDA, DOJ (Department of Justice), and EPA (Environmental Protection Agency) are among the entities that can impose such</a:t>
            </a:r>
          </a:p>
          <a:p>
            <a:pPr algn="l"/>
            <a:endParaRPr lang="en-US" b="0" i="0" dirty="0">
              <a:solidFill>
                <a:srgbClr val="000000"/>
              </a:solidFill>
              <a:effectLst/>
              <a:latin typeface="Söhne"/>
            </a:endParaRPr>
          </a:p>
          <a:p>
            <a:pPr algn="l"/>
            <a:r>
              <a:rPr lang="en-US" b="0" i="0" dirty="0">
                <a:solidFill>
                  <a:srgbClr val="000000"/>
                </a:solidFill>
                <a:effectLst/>
                <a:latin typeface="Söhne"/>
              </a:rPr>
              <a:t>and what about civil liabilities? What is meant by that in the case of drugs development?</a:t>
            </a:r>
          </a:p>
          <a:p>
            <a:pPr algn="l"/>
            <a:r>
              <a:rPr lang="en-US" b="0" i="0" dirty="0">
                <a:solidFill>
                  <a:srgbClr val="000000"/>
                </a:solidFill>
                <a:effectLst/>
                <a:latin typeface="Söhne"/>
              </a:rPr>
              <a:t>Civil liabilities in the context of drug development refer to the legal responsibilities and consequences a pharmaceutical company faces in civil court, as opposed to criminal court. These can arise due to various reasons like manufacturing defects, inadequate warnings, design defects, or other issues leading to injury or harm. Here are some common scenarios:</a:t>
            </a:r>
          </a:p>
          <a:p>
            <a:pPr algn="l"/>
            <a:r>
              <a:rPr lang="en-US" b="1" i="0" dirty="0">
                <a:solidFill>
                  <a:srgbClr val="000000"/>
                </a:solidFill>
                <a:effectLst/>
                <a:latin typeface="Söhne"/>
              </a:rPr>
              <a:t>1. Product Liability:</a:t>
            </a:r>
          </a:p>
          <a:p>
            <a:pPr algn="l">
              <a:buFont typeface="Arial" panose="020B0604020202020204" pitchFamily="34" charset="0"/>
              <a:buChar char="•"/>
            </a:pPr>
            <a:r>
              <a:rPr lang="en-US" b="1" i="0" dirty="0">
                <a:solidFill>
                  <a:srgbClr val="000000"/>
                </a:solidFill>
                <a:effectLst/>
                <a:latin typeface="Söhne"/>
              </a:rPr>
              <a:t>Example:</a:t>
            </a:r>
            <a:r>
              <a:rPr lang="en-US" b="0" i="0" dirty="0">
                <a:solidFill>
                  <a:srgbClr val="000000"/>
                </a:solidFill>
                <a:effectLst/>
                <a:latin typeface="Söhne"/>
              </a:rPr>
              <a:t> If a drug causes unforeseen side effects or harms to patients, the company might face lawsuits for medical expenses, pain and suffering, lost wages, or other damages. The company is held liable for selling a defective or dangerous product.</a:t>
            </a:r>
          </a:p>
          <a:p>
            <a:pPr algn="l"/>
            <a:r>
              <a:rPr lang="en-US" b="1" i="0" dirty="0">
                <a:solidFill>
                  <a:srgbClr val="000000"/>
                </a:solidFill>
                <a:effectLst/>
                <a:latin typeface="Söhne"/>
              </a:rPr>
              <a:t>2. Negligence:</a:t>
            </a:r>
          </a:p>
          <a:p>
            <a:pPr algn="l">
              <a:buFont typeface="Arial" panose="020B0604020202020204" pitchFamily="34" charset="0"/>
              <a:buChar char="•"/>
            </a:pPr>
            <a:r>
              <a:rPr lang="en-US" b="1" i="0" dirty="0">
                <a:solidFill>
                  <a:srgbClr val="000000"/>
                </a:solidFill>
                <a:effectLst/>
                <a:latin typeface="Söhne"/>
              </a:rPr>
              <a:t>Example:</a:t>
            </a:r>
            <a:r>
              <a:rPr lang="en-US" b="0" i="0" dirty="0">
                <a:solidFill>
                  <a:srgbClr val="000000"/>
                </a:solidFill>
                <a:effectLst/>
                <a:latin typeface="Söhne"/>
              </a:rPr>
              <a:t> If the company failed to exercise reasonable care in the design, manufacturing, or distribution of the drug, and that failure resulted in harm.</a:t>
            </a:r>
          </a:p>
          <a:p>
            <a:pPr algn="l"/>
            <a:r>
              <a:rPr lang="en-US" b="1" i="0" dirty="0">
                <a:solidFill>
                  <a:srgbClr val="000000"/>
                </a:solidFill>
                <a:effectLst/>
                <a:latin typeface="Söhne"/>
              </a:rPr>
              <a:t>3. Failure to Warn:</a:t>
            </a:r>
          </a:p>
          <a:p>
            <a:pPr algn="l">
              <a:buFont typeface="Arial" panose="020B0604020202020204" pitchFamily="34" charset="0"/>
              <a:buChar char="•"/>
            </a:pPr>
            <a:r>
              <a:rPr lang="en-US" b="1" i="0" dirty="0">
                <a:solidFill>
                  <a:srgbClr val="000000"/>
                </a:solidFill>
                <a:effectLst/>
                <a:latin typeface="Söhne"/>
              </a:rPr>
              <a:t>Example:</a:t>
            </a:r>
            <a:r>
              <a:rPr lang="en-US" b="0" i="0" dirty="0">
                <a:solidFill>
                  <a:srgbClr val="000000"/>
                </a:solidFill>
                <a:effectLst/>
                <a:latin typeface="Söhne"/>
              </a:rPr>
              <a:t> If a drug company did not provide adequate warnings or instructions about the risks associated with the drug, and patients suffered as a result.</a:t>
            </a:r>
          </a:p>
          <a:p>
            <a:pPr algn="l"/>
            <a:r>
              <a:rPr lang="en-US" b="1" i="0" dirty="0">
                <a:solidFill>
                  <a:srgbClr val="000000"/>
                </a:solidFill>
                <a:effectLst/>
                <a:latin typeface="Söhne"/>
              </a:rPr>
              <a:t>4. Fraudulent Misrepresentation:</a:t>
            </a:r>
          </a:p>
          <a:p>
            <a:pPr algn="l">
              <a:buFont typeface="Arial" panose="020B0604020202020204" pitchFamily="34" charset="0"/>
              <a:buChar char="•"/>
            </a:pPr>
            <a:r>
              <a:rPr lang="en-US" b="1" i="0" dirty="0">
                <a:solidFill>
                  <a:srgbClr val="000000"/>
                </a:solidFill>
                <a:effectLst/>
                <a:latin typeface="Söhne"/>
              </a:rPr>
              <a:t>Example:</a:t>
            </a:r>
            <a:r>
              <a:rPr lang="en-US" b="0" i="0" dirty="0">
                <a:solidFill>
                  <a:srgbClr val="000000"/>
                </a:solidFill>
                <a:effectLst/>
                <a:latin typeface="Söhne"/>
              </a:rPr>
              <a:t> If a company falsely advertises or represents its drugs, causing harm or financial loss to patients or other stakeholders.</a:t>
            </a:r>
          </a:p>
          <a:p>
            <a:pPr algn="l"/>
            <a:r>
              <a:rPr lang="en-US" b="1" i="0" dirty="0">
                <a:solidFill>
                  <a:srgbClr val="000000"/>
                </a:solidFill>
                <a:effectLst/>
                <a:latin typeface="Söhne"/>
              </a:rPr>
              <a:t>Financial Implications:</a:t>
            </a:r>
          </a:p>
          <a:p>
            <a:pPr algn="l">
              <a:buFont typeface="Arial" panose="020B0604020202020204" pitchFamily="34" charset="0"/>
              <a:buChar char="•"/>
            </a:pPr>
            <a:r>
              <a:rPr lang="en-US" b="0" i="0" dirty="0">
                <a:solidFill>
                  <a:srgbClr val="000000"/>
                </a:solidFill>
                <a:effectLst/>
                <a:latin typeface="Söhne"/>
              </a:rPr>
              <a:t>Pharmaceutical companies might need to compensate victims or pay punitive damages. They might also agree to settlements to resolve a multitude of lawsuits.</a:t>
            </a:r>
          </a:p>
          <a:p>
            <a:pPr algn="l"/>
            <a:r>
              <a:rPr lang="en-US" b="1" i="0" dirty="0">
                <a:solidFill>
                  <a:srgbClr val="000000"/>
                </a:solidFill>
                <a:effectLst/>
                <a:latin typeface="Söhne"/>
              </a:rPr>
              <a:t>Operational Implications:</a:t>
            </a:r>
          </a:p>
          <a:p>
            <a:pPr algn="l">
              <a:buFont typeface="Arial" panose="020B0604020202020204" pitchFamily="34" charset="0"/>
              <a:buChar char="•"/>
            </a:pPr>
            <a:r>
              <a:rPr lang="en-US" b="0" i="0" dirty="0">
                <a:solidFill>
                  <a:srgbClr val="000000"/>
                </a:solidFill>
                <a:effectLst/>
                <a:latin typeface="Söhne"/>
              </a:rPr>
              <a:t>They might need to revise their warning labels, improve testing protocols, or even withdraw the drug from the market.</a:t>
            </a:r>
          </a:p>
          <a:p>
            <a:pPr algn="l"/>
            <a:r>
              <a:rPr lang="en-US" b="1" i="0" dirty="0">
                <a:solidFill>
                  <a:srgbClr val="000000"/>
                </a:solidFill>
                <a:effectLst/>
                <a:latin typeface="Söhne"/>
              </a:rPr>
              <a:t>Reputation Implications:</a:t>
            </a:r>
          </a:p>
          <a:p>
            <a:pPr algn="l">
              <a:buFont typeface="Arial" panose="020B0604020202020204" pitchFamily="34" charset="0"/>
              <a:buChar char="•"/>
            </a:pPr>
            <a:r>
              <a:rPr lang="en-US" b="0" i="0" dirty="0">
                <a:solidFill>
                  <a:srgbClr val="000000"/>
                </a:solidFill>
                <a:effectLst/>
                <a:latin typeface="Söhne"/>
              </a:rPr>
              <a:t>The revelation of civil liabilities can damage the reputation of the drug company, affecting its stock price, customer trust, and future business.</a:t>
            </a:r>
          </a:p>
          <a:p>
            <a:pPr algn="l"/>
            <a:r>
              <a:rPr lang="en-US" b="0" i="0" dirty="0">
                <a:solidFill>
                  <a:srgbClr val="000000"/>
                </a:solidFill>
                <a:effectLst/>
                <a:latin typeface="Söhne"/>
              </a:rPr>
              <a:t>These civil liabilities aim to compensate the victims and hold companies accountable for the safety and efficacy of their products. The civil liability cases are typically handled in civil courts and revolve around compensating victims rather than punishing the offenders (which is a focus in criminal cases).</a:t>
            </a:r>
          </a:p>
          <a:p>
            <a:pPr algn="l"/>
            <a:r>
              <a:rPr lang="en-US" b="0" i="0" dirty="0">
                <a:solidFill>
                  <a:srgbClr val="000000"/>
                </a:solidFill>
                <a:effectLst/>
                <a:latin typeface="Söhne"/>
              </a:rPr>
              <a:t>These issues underscore the importance of rigorous clinical testing, ethical marketing, and thorough post-marketing surveillance to identify and mitigate risks associated with pharmaceuticals.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00427B-73E3-4327-9516-92EE1BCDC26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2154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hlinkClick r:id="rId3"/>
              </a:rPr>
              <a:t>Newsletters</a:t>
            </a:r>
            <a:r>
              <a:rPr lang="nl-NL" dirty="0">
                <a:hlinkClick r:id="rId3"/>
              </a:rPr>
              <a:t> (worstpills.org)</a:t>
            </a:r>
            <a:r>
              <a:rPr lang="nl-NL" dirty="0"/>
              <a:t> </a:t>
            </a:r>
            <a:r>
              <a:rPr lang="nl-NL" dirty="0" err="1"/>
              <a:t>accessed</a:t>
            </a:r>
            <a:r>
              <a:rPr lang="nl-NL" dirty="0"/>
              <a:t> on 17 Sep 2024</a:t>
            </a:r>
          </a:p>
        </p:txBody>
      </p:sp>
      <p:sp>
        <p:nvSpPr>
          <p:cNvPr id="4" name="Slide Number Placeholder 3"/>
          <p:cNvSpPr>
            <a:spLocks noGrp="1"/>
          </p:cNvSpPr>
          <p:nvPr>
            <p:ph type="sldNum" sz="quarter" idx="5"/>
          </p:nvPr>
        </p:nvSpPr>
        <p:spPr/>
        <p:txBody>
          <a:bodyPr/>
          <a:lstStyle/>
          <a:p>
            <a:fld id="{F95345F1-2576-4063-BB49-DF09CBF9C18A}" type="slidenum">
              <a:rPr lang="nl-NL" smtClean="0"/>
              <a:t>21</a:t>
            </a:fld>
            <a:endParaRPr lang="nl-NL"/>
          </a:p>
        </p:txBody>
      </p:sp>
    </p:spTree>
    <p:extLst>
      <p:ext uri="{BB962C8B-B14F-4D97-AF65-F5344CB8AC3E}">
        <p14:creationId xmlns:p14="http://schemas.microsoft.com/office/powerpoint/2010/main" val="1526086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https://www.acpjournals.org/doi/10.7326/0003-4819-116-11-912</a:t>
            </a:r>
          </a:p>
          <a:p>
            <a:r>
              <a:rPr lang="en-US" dirty="0">
                <a:hlinkClick r:id="rId3"/>
              </a:rPr>
              <a:t>CONFLICTS BETWEEN COMMERCIAL AND SCIENTIFIC INTERESTS IN PHARMACEUTICAL ADVERTISING FOR MEDICAL JOURNALS on JSTOR</a:t>
            </a: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345F1-2576-4063-BB49-DF09CBF9C18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9762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292526"/>
                </a:solidFill>
                <a:latin typeface="New-Baskerville-RomanA"/>
              </a:rPr>
              <a:t>Burls A, </a:t>
            </a:r>
            <a:r>
              <a:rPr lang="en-US" sz="1800" b="0" i="0" u="none" strike="noStrike" baseline="0" dirty="0" err="1">
                <a:solidFill>
                  <a:srgbClr val="292526"/>
                </a:solidFill>
                <a:latin typeface="New-Baskerville-RomanA"/>
              </a:rPr>
              <a:t>Sandercock</a:t>
            </a:r>
            <a:r>
              <a:rPr lang="en-US" sz="1800" b="0" i="0" u="none" strike="noStrike" baseline="0" dirty="0">
                <a:solidFill>
                  <a:srgbClr val="292526"/>
                </a:solidFill>
                <a:latin typeface="New-Baskerville-RomanA"/>
              </a:rPr>
              <a:t> J. How to make a compelling submission to NICE: tips for sponsoring </a:t>
            </a:r>
            <a:r>
              <a:rPr lang="en-US" sz="1800" b="0" i="0" u="none" strike="noStrike" baseline="0" dirty="0" err="1">
                <a:solidFill>
                  <a:srgbClr val="292526"/>
                </a:solidFill>
                <a:latin typeface="New-Baskerville-RomanA"/>
              </a:rPr>
              <a:t>organisations</a:t>
            </a:r>
            <a:r>
              <a:rPr lang="en-US" sz="1800" b="0" i="0" u="none" strike="noStrike" baseline="0" dirty="0">
                <a:solidFill>
                  <a:srgbClr val="292526"/>
                </a:solidFill>
                <a:latin typeface="New-Baskerville-RomanA"/>
              </a:rPr>
              <a:t>. BMJ. 2003 Dec 20;327(7429):1446-8. </a:t>
            </a:r>
            <a:r>
              <a:rPr lang="en-US" sz="1800" b="0" i="0" u="none" strike="noStrike" baseline="0" dirty="0" err="1">
                <a:solidFill>
                  <a:srgbClr val="292526"/>
                </a:solidFill>
                <a:latin typeface="New-Baskerville-RomanA"/>
              </a:rPr>
              <a:t>doi</a:t>
            </a:r>
            <a:r>
              <a:rPr lang="en-US" sz="1800" b="0" i="0" u="none" strike="noStrike" baseline="0" dirty="0">
                <a:solidFill>
                  <a:srgbClr val="292526"/>
                </a:solidFill>
                <a:latin typeface="New-Baskerville-RomanA"/>
              </a:rPr>
              <a:t>: 10.1136/bmj.327.7429.1446. PMID: 14684641; PMCID: PMC300798.</a:t>
            </a:r>
          </a:p>
          <a:p>
            <a:pPr algn="l"/>
            <a:r>
              <a:rPr lang="en-US" sz="1800" b="0" i="0" u="none" strike="noStrike" baseline="0" dirty="0" err="1">
                <a:solidFill>
                  <a:srgbClr val="292526"/>
                </a:solidFill>
                <a:latin typeface="New-Baskerville-RomanA"/>
              </a:rPr>
              <a:t>Loymans</a:t>
            </a:r>
            <a:r>
              <a:rPr lang="en-US" sz="1800" b="0" i="0" u="none" strike="noStrike" baseline="0" dirty="0">
                <a:solidFill>
                  <a:srgbClr val="292526"/>
                </a:solidFill>
                <a:latin typeface="New-Baskerville-RomanA"/>
              </a:rPr>
              <a:t> RJ, Gemperli A, Cohen J, Rubinstein SM, Sterk PJ, </a:t>
            </a:r>
            <a:r>
              <a:rPr lang="en-US" sz="1800" b="0" i="0" u="none" strike="noStrike" baseline="0" dirty="0" err="1">
                <a:solidFill>
                  <a:srgbClr val="292526"/>
                </a:solidFill>
                <a:latin typeface="New-Baskerville-RomanA"/>
              </a:rPr>
              <a:t>Reddel</a:t>
            </a:r>
            <a:r>
              <a:rPr lang="en-US" sz="1800" b="0" i="0" u="none" strike="noStrike" baseline="0" dirty="0">
                <a:solidFill>
                  <a:srgbClr val="292526"/>
                </a:solidFill>
                <a:latin typeface="New-Baskerville-RomanA"/>
              </a:rPr>
              <a:t> HK, </a:t>
            </a:r>
            <a:r>
              <a:rPr lang="en-US" sz="1800" b="0" i="0" u="none" strike="noStrike" baseline="0" dirty="0" err="1">
                <a:solidFill>
                  <a:srgbClr val="292526"/>
                </a:solidFill>
                <a:latin typeface="New-Baskerville-RomanA"/>
              </a:rPr>
              <a:t>Jüni</a:t>
            </a:r>
            <a:r>
              <a:rPr lang="en-US" sz="1800" b="0" i="0" u="none" strike="noStrike" baseline="0" dirty="0">
                <a:solidFill>
                  <a:srgbClr val="292526"/>
                </a:solidFill>
                <a:latin typeface="New-Baskerville-RomanA"/>
              </a:rPr>
              <a:t> P, ter Riet G. Comparative effectiveness of long term drug treatment strategies to prevent asthma exacerbations: network meta-analysis. BMJ. 2014 May 13;348:g3009. </a:t>
            </a:r>
            <a:r>
              <a:rPr lang="en-US" sz="1800" b="0" i="0" u="none" strike="noStrike" baseline="0" dirty="0" err="1">
                <a:solidFill>
                  <a:srgbClr val="292526"/>
                </a:solidFill>
                <a:latin typeface="New-Baskerville-RomanA"/>
              </a:rPr>
              <a:t>doi</a:t>
            </a:r>
            <a:r>
              <a:rPr lang="en-US" sz="1800" b="0" i="0" u="none" strike="noStrike" baseline="0" dirty="0">
                <a:solidFill>
                  <a:srgbClr val="292526"/>
                </a:solidFill>
                <a:latin typeface="New-Baskerville-RomanA"/>
              </a:rPr>
              <a:t>: 10.1136/bmj.g3009. PMID: 24919052; PMCID: PMC4019015.</a:t>
            </a:r>
          </a:p>
          <a:p>
            <a:pPr algn="l"/>
            <a:endParaRPr lang="en-US" sz="1800" b="0" i="0" u="none" strike="noStrike" baseline="0" dirty="0">
              <a:solidFill>
                <a:srgbClr val="292526"/>
              </a:solidFill>
              <a:latin typeface="New-Baskerville-RomanA"/>
            </a:endParaRPr>
          </a:p>
          <a:p>
            <a:pPr algn="l"/>
            <a:r>
              <a:rPr lang="en-US" sz="1800" b="0" i="0" u="none" strike="noStrike" baseline="0" dirty="0">
                <a:solidFill>
                  <a:srgbClr val="292526"/>
                </a:solidFill>
                <a:latin typeface="New-Baskerville-RomanA"/>
              </a:rPr>
              <a:t>Although the following “advice” is based on real examples of submissions to NICE, it should be remembered that similar biases can be found in academic, peer reviewed publications and that  such practices are not the preserve of industry.</a:t>
            </a: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345F1-2576-4063-BB49-DF09CBF9C18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355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hlinkClick r:id="rId3"/>
              </a:rPr>
              <a:t>OpenPayment</a:t>
            </a:r>
            <a:r>
              <a:rPr lang="en-US" dirty="0">
                <a:hlinkClick r:id="rId3"/>
              </a:rPr>
              <a:t> Facts | </a:t>
            </a:r>
            <a:r>
              <a:rPr lang="en-US" dirty="0" err="1">
                <a:hlinkClick r:id="rId3"/>
              </a:rPr>
              <a:t>OpenPayments</a:t>
            </a:r>
            <a:r>
              <a:rPr lang="en-US" dirty="0">
                <a:hlinkClick r:id="rId3"/>
              </a:rPr>
              <a:t> (cms.gov)</a:t>
            </a:r>
            <a:r>
              <a:rPr lang="en-US" dirty="0"/>
              <a:t>, accessed on 17 Sep 2024</a:t>
            </a:r>
            <a:endParaRPr lang="nl-NL" dirty="0"/>
          </a:p>
        </p:txBody>
      </p:sp>
      <p:sp>
        <p:nvSpPr>
          <p:cNvPr id="4" name="Slide Number Placeholder 3"/>
          <p:cNvSpPr>
            <a:spLocks noGrp="1"/>
          </p:cNvSpPr>
          <p:nvPr>
            <p:ph type="sldNum" sz="quarter" idx="5"/>
          </p:nvPr>
        </p:nvSpPr>
        <p:spPr/>
        <p:txBody>
          <a:bodyPr/>
          <a:lstStyle/>
          <a:p>
            <a:fld id="{F95345F1-2576-4063-BB49-DF09CBF9C18A}" type="slidenum">
              <a:rPr lang="nl-NL" smtClean="0"/>
              <a:t>25</a:t>
            </a:fld>
            <a:endParaRPr lang="nl-NL"/>
          </a:p>
        </p:txBody>
      </p:sp>
    </p:spTree>
    <p:extLst>
      <p:ext uri="{BB962C8B-B14F-4D97-AF65-F5344CB8AC3E}">
        <p14:creationId xmlns:p14="http://schemas.microsoft.com/office/powerpoint/2010/main" val="2706149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To Sell Their Drugs, Companies Increasingly Rely on Doctors – WSJ</a:t>
            </a:r>
            <a:endParaRPr lang="en-US" dirty="0"/>
          </a:p>
          <a:p>
            <a:r>
              <a:rPr lang="nl-NL" dirty="0" err="1">
                <a:hlinkClick r:id="rId4"/>
              </a:rPr>
              <a:t>Liste</a:t>
            </a:r>
            <a:r>
              <a:rPr lang="nl-NL" dirty="0">
                <a:hlinkClick r:id="rId4"/>
              </a:rPr>
              <a:t> over </a:t>
            </a:r>
            <a:r>
              <a:rPr lang="nl-NL" dirty="0" err="1">
                <a:hlinkClick r:id="rId4"/>
              </a:rPr>
              <a:t>personer</a:t>
            </a:r>
            <a:r>
              <a:rPr lang="nl-NL" dirty="0">
                <a:hlinkClick r:id="rId4"/>
              </a:rPr>
              <a:t> der </a:t>
            </a:r>
            <a:r>
              <a:rPr lang="nl-NL" dirty="0" err="1">
                <a:hlinkClick r:id="rId4"/>
              </a:rPr>
              <a:t>modtager</a:t>
            </a:r>
            <a:r>
              <a:rPr lang="nl-NL" dirty="0">
                <a:hlinkClick r:id="rId4"/>
              </a:rPr>
              <a:t> </a:t>
            </a:r>
            <a:r>
              <a:rPr lang="nl-NL" dirty="0" err="1">
                <a:hlinkClick r:id="rId4"/>
              </a:rPr>
              <a:t>økonomisk</a:t>
            </a:r>
            <a:r>
              <a:rPr lang="nl-NL" dirty="0">
                <a:hlinkClick r:id="rId4"/>
              </a:rPr>
              <a:t> </a:t>
            </a:r>
            <a:r>
              <a:rPr lang="nl-NL" dirty="0" err="1">
                <a:hlinkClick r:id="rId4"/>
              </a:rPr>
              <a:t>støtte</a:t>
            </a:r>
            <a:r>
              <a:rPr lang="nl-NL" dirty="0">
                <a:hlinkClick r:id="rId4"/>
              </a:rPr>
              <a:t> </a:t>
            </a:r>
            <a:r>
              <a:rPr lang="nl-NL" dirty="0" err="1">
                <a:hlinkClick r:id="rId4"/>
              </a:rPr>
              <a:t>eller</a:t>
            </a:r>
            <a:r>
              <a:rPr lang="nl-NL" dirty="0">
                <a:hlinkClick r:id="rId4"/>
              </a:rPr>
              <a:t> har </a:t>
            </a:r>
            <a:r>
              <a:rPr lang="nl-NL" dirty="0" err="1">
                <a:hlinkClick r:id="rId4"/>
              </a:rPr>
              <a:t>tilknytning</a:t>
            </a:r>
            <a:r>
              <a:rPr lang="nl-NL" dirty="0">
                <a:hlinkClick r:id="rId4"/>
              </a:rPr>
              <a:t> til </a:t>
            </a:r>
            <a:r>
              <a:rPr lang="nl-NL" dirty="0" err="1">
                <a:hlinkClick r:id="rId4"/>
              </a:rPr>
              <a:t>virksomheder</a:t>
            </a:r>
            <a:r>
              <a:rPr lang="nl-NL" dirty="0">
                <a:hlinkClick r:id="rId4"/>
              </a:rPr>
              <a:t> (laegemiddelstyrelsen.dk)</a:t>
            </a:r>
            <a:endParaRPr lang="en-US" dirty="0"/>
          </a:p>
          <a:p>
            <a:r>
              <a:rPr lang="nl-NL" dirty="0">
                <a:hlinkClick r:id="rId5"/>
              </a:rPr>
              <a:t>88F92DB0DB084818BA2301D3B9C0796A.ashx (laegemiddelstyrelsen.dk)</a:t>
            </a:r>
            <a:endParaRPr lang="nl-NL" dirty="0"/>
          </a:p>
        </p:txBody>
      </p:sp>
      <p:sp>
        <p:nvSpPr>
          <p:cNvPr id="4" name="Slide Number Placeholder 3"/>
          <p:cNvSpPr>
            <a:spLocks noGrp="1"/>
          </p:cNvSpPr>
          <p:nvPr>
            <p:ph type="sldNum" sz="quarter" idx="5"/>
          </p:nvPr>
        </p:nvSpPr>
        <p:spPr/>
        <p:txBody>
          <a:bodyPr/>
          <a:lstStyle/>
          <a:p>
            <a:fld id="{F95345F1-2576-4063-BB49-DF09CBF9C18A}" type="slidenum">
              <a:rPr lang="nl-NL" smtClean="0"/>
              <a:t>28</a:t>
            </a:fld>
            <a:endParaRPr lang="nl-NL"/>
          </a:p>
        </p:txBody>
      </p:sp>
    </p:spTree>
    <p:extLst>
      <p:ext uri="{BB962C8B-B14F-4D97-AF65-F5344CB8AC3E}">
        <p14:creationId xmlns:p14="http://schemas.microsoft.com/office/powerpoint/2010/main" val="3271689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this to the Turkish carpet sellers who offer much tea, a chair and ‘friendship’ or hospitality. Hard to leave without buying anything</a:t>
            </a: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345F1-2576-4063-BB49-DF09CBF9C18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456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Mixed types:</a:t>
            </a:r>
          </a:p>
          <a:p>
            <a:pPr marL="228600" indent="-228600">
              <a:buAutoNum type="arabicPeriod"/>
            </a:pPr>
            <a:r>
              <a:rPr lang="en-US" dirty="0"/>
              <a:t>Fake or bought editors (moles) (in charge of special issues in which bought (fake) papers are then inserted as mainstream science), a kind of whitewashing or paper laundering</a:t>
            </a:r>
          </a:p>
          <a:p>
            <a:pPr marL="228600" indent="-228600">
              <a:buAutoNum type="arabicPeriod"/>
            </a:pPr>
            <a:r>
              <a:rPr lang="en-US" dirty="0"/>
              <a:t>Papers partly written by LMMs</a:t>
            </a:r>
          </a:p>
          <a:p>
            <a:pPr marL="228600" indent="-228600">
              <a:buAutoNum type="arabicPeriod"/>
            </a:pPr>
            <a:r>
              <a:rPr lang="en-US" dirty="0"/>
              <a:t>Buy papers via paper mills</a:t>
            </a:r>
          </a:p>
          <a:p>
            <a:pPr marL="228600" indent="-228600">
              <a:buAutoNum type="arabicPeriod"/>
            </a:pPr>
            <a:r>
              <a:rPr lang="en-US" dirty="0"/>
              <a:t>Increase your output via author </a:t>
            </a:r>
            <a:r>
              <a:rPr lang="en-US" dirty="0" err="1"/>
              <a:t>kartels</a:t>
            </a:r>
            <a:endParaRPr lang="en-US" dirty="0"/>
          </a:p>
          <a:p>
            <a:pPr marL="228600" indent="-228600">
              <a:buAutoNum type="arabicPeriod"/>
            </a:pPr>
            <a:r>
              <a:rPr lang="en-US" dirty="0"/>
              <a:t>Buy citations by reviewer </a:t>
            </a:r>
            <a:r>
              <a:rPr lang="en-US" dirty="0" err="1"/>
              <a:t>kartels</a:t>
            </a:r>
            <a:r>
              <a:rPr lang="en-US" dirty="0"/>
              <a:t> (MDPI case 85 (partly AI generated) reviewer reports asking the addition of certain references</a:t>
            </a:r>
            <a:endParaRPr lang="nl-NL" dirty="0"/>
          </a:p>
        </p:txBody>
      </p:sp>
      <p:sp>
        <p:nvSpPr>
          <p:cNvPr id="4" name="Slide Number Placeholder 3"/>
          <p:cNvSpPr>
            <a:spLocks noGrp="1"/>
          </p:cNvSpPr>
          <p:nvPr>
            <p:ph type="sldNum" sz="quarter" idx="5"/>
          </p:nvPr>
        </p:nvSpPr>
        <p:spPr/>
        <p:txBody>
          <a:bodyPr/>
          <a:lstStyle/>
          <a:p>
            <a:fld id="{F95345F1-2576-4063-BB49-DF09CBF9C18A}" type="slidenum">
              <a:rPr lang="nl-NL" smtClean="0"/>
              <a:t>30</a:t>
            </a:fld>
            <a:endParaRPr lang="nl-NL"/>
          </a:p>
        </p:txBody>
      </p:sp>
    </p:spTree>
    <p:extLst>
      <p:ext uri="{BB962C8B-B14F-4D97-AF65-F5344CB8AC3E}">
        <p14:creationId xmlns:p14="http://schemas.microsoft.com/office/powerpoint/2010/main" val="1360435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1.1. </a:t>
            </a:r>
            <a:r>
              <a:rPr lang="nl-NL" dirty="0" err="1"/>
              <a:t>refers</a:t>
            </a:r>
            <a:r>
              <a:rPr lang="nl-NL" dirty="0"/>
              <a:t> to macro </a:t>
            </a:r>
            <a:r>
              <a:rPr lang="nl-NL" dirty="0" err="1"/>
              <a:t>strategy</a:t>
            </a:r>
            <a:r>
              <a:rPr lang="nl-NL" dirty="0"/>
              <a:t> 1 and </a:t>
            </a:r>
            <a:r>
              <a:rPr lang="nl-NL" dirty="0" err="1"/>
              <a:t>meso</a:t>
            </a:r>
            <a:r>
              <a:rPr lang="nl-NL" dirty="0"/>
              <a:t> </a:t>
            </a:r>
            <a:r>
              <a:rPr lang="nl-NL" dirty="0" err="1"/>
              <a:t>strategy</a:t>
            </a:r>
            <a:r>
              <a:rPr lang="nl-NL" dirty="0"/>
              <a:t> 1 etc. The </a:t>
            </a:r>
            <a:r>
              <a:rPr lang="nl-NL" dirty="0" err="1"/>
              <a:t>examples</a:t>
            </a:r>
            <a:r>
              <a:rPr lang="nl-NL" dirty="0"/>
              <a:t> are micro </a:t>
            </a:r>
            <a:r>
              <a:rPr lang="nl-NL" dirty="0" err="1"/>
              <a:t>strategies</a:t>
            </a:r>
            <a:r>
              <a:rPr lang="nl-NL" dirty="0"/>
              <a:t> (https://pubmed.ncbi.nlm.nih.gov/34161371/)</a:t>
            </a:r>
          </a:p>
          <a:p>
            <a:endParaRPr lang="nl-NL" dirty="0"/>
          </a:p>
          <a:p>
            <a:r>
              <a:rPr lang="nl-NL" dirty="0"/>
              <a:t>https://www.rivm.nl/nieuws/reactie-rivm-op-kritiek-mesdag-zuivelfonds</a:t>
            </a:r>
          </a:p>
          <a:p>
            <a:r>
              <a:rPr lang="nl-NL" dirty="0"/>
              <a:t>https://www.mesdag-fonds.nl/nieuws/143/-bug-in-rekenmodel-ops-oorzaak-onjuist-stikstofcijfer.html</a:t>
            </a: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345F1-2576-4063-BB49-DF09CBF9C18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610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https://www.ncbi.nlm.nih.gov/pmc/articles/PMC10883936/</a:t>
            </a:r>
          </a:p>
          <a:p>
            <a:endParaRPr lang="en-US" b="1" dirty="0"/>
          </a:p>
          <a:p>
            <a:r>
              <a:rPr lang="en-US" b="1" dirty="0"/>
              <a:t>HA based on researchers’ reported contributions of co-authors compared to the ICMJE criteria. (Review item 1c) </a:t>
            </a:r>
          </a:p>
          <a:p>
            <a:r>
              <a:rPr lang="en-US" dirty="0"/>
              <a:t>A pooled average of 51% (95% CI 47–56, based on 15 surveys and 5111 respondents) of HA was found when researchers were asked to declare their co-author(s’) contributions on the publication at issue (and those were then compared to ICMJE criteria by the researchers conducting the survey)</a:t>
            </a:r>
          </a:p>
          <a:p>
            <a:endParaRPr lang="en-US" dirty="0"/>
          </a:p>
          <a:p>
            <a:endParaRPr lang="nl-NL" dirty="0"/>
          </a:p>
          <a:p>
            <a:r>
              <a:rPr lang="en-US" b="1" dirty="0"/>
              <a:t>Perceived HA of a co-author (without researchers being referred to any specific criteria for authorship). (Review item 1a) </a:t>
            </a:r>
          </a:p>
          <a:p>
            <a:r>
              <a:rPr lang="en-US" dirty="0"/>
              <a:t>A pooled average of 26% [95% CI 21–31] of researchers (based on data from 6 surveys, and a total of 2,758 respondents) perceived that at least one of their co-author(s) on the publication at issue had not contributed sufficiently to deserve authorship (Table </a:t>
            </a:r>
            <a:r>
              <a:rPr lang="en-US" u="none" strike="noStrike" dirty="0">
                <a:effectLst/>
                <a:hlinkClick r:id="rId3"/>
              </a:rPr>
              <a:t>​(Table3)</a:t>
            </a:r>
            <a:r>
              <a:rPr lang="en-US" dirty="0">
                <a:hlinkClick r:id="rId3"/>
              </a:rPr>
              <a:t>3</a:t>
            </a:r>
            <a:r>
              <a:rPr lang="en-US" dirty="0"/>
              <a:t>) (Fig. </a:t>
            </a:r>
            <a:r>
              <a:rPr lang="en-US" dirty="0">
                <a:hlinkClick r:id="rId4"/>
              </a:rPr>
              <a:t>2</a:t>
            </a:r>
            <a:r>
              <a:rPr lang="en-US" dirty="0"/>
              <a:t>). These judgments were self-perceived and not based on pre-defined criteria for authorship. </a:t>
            </a:r>
          </a:p>
          <a:p>
            <a:endParaRPr lang="nl-NL" dirty="0"/>
          </a:p>
          <a:p>
            <a:endParaRPr lang="nl-NL" dirty="0"/>
          </a:p>
        </p:txBody>
      </p:sp>
      <p:sp>
        <p:nvSpPr>
          <p:cNvPr id="4" name="Slide Number Placeholder 3"/>
          <p:cNvSpPr>
            <a:spLocks noGrp="1"/>
          </p:cNvSpPr>
          <p:nvPr>
            <p:ph type="sldNum" sz="quarter" idx="5"/>
          </p:nvPr>
        </p:nvSpPr>
        <p:spPr/>
        <p:txBody>
          <a:bodyPr/>
          <a:lstStyle/>
          <a:p>
            <a:fld id="{F95345F1-2576-4063-BB49-DF09CBF9C18A}" type="slidenum">
              <a:rPr lang="nl-NL" smtClean="0"/>
              <a:t>5</a:t>
            </a:fld>
            <a:endParaRPr lang="nl-NL"/>
          </a:p>
        </p:txBody>
      </p:sp>
    </p:spTree>
    <p:extLst>
      <p:ext uri="{BB962C8B-B14F-4D97-AF65-F5344CB8AC3E}">
        <p14:creationId xmlns:p14="http://schemas.microsoft.com/office/powerpoint/2010/main" val="3330406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https://www.rivm.nl/nieuws/reactie-rivm-op-kritiek-mesdag-zuivelfonds</a:t>
            </a:r>
          </a:p>
          <a:p>
            <a:r>
              <a:rPr lang="nl-NL" dirty="0"/>
              <a:t>https://www.mesdag-fonds.nl/nieuws/143/-bug-in-rekenmodel-ops-oorzaak-onjuist-stikstofcijfer.html</a:t>
            </a: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345F1-2576-4063-BB49-DF09CBF9C18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4840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1.1. </a:t>
            </a:r>
            <a:r>
              <a:rPr lang="nl-NL" dirty="0" err="1"/>
              <a:t>refers</a:t>
            </a:r>
            <a:r>
              <a:rPr lang="nl-NL" dirty="0"/>
              <a:t> to macro </a:t>
            </a:r>
            <a:r>
              <a:rPr lang="nl-NL" dirty="0" err="1"/>
              <a:t>strategy</a:t>
            </a:r>
            <a:r>
              <a:rPr lang="nl-NL" dirty="0"/>
              <a:t> 1 and </a:t>
            </a:r>
            <a:r>
              <a:rPr lang="nl-NL" dirty="0" err="1"/>
              <a:t>meso</a:t>
            </a:r>
            <a:r>
              <a:rPr lang="nl-NL" dirty="0"/>
              <a:t> </a:t>
            </a:r>
            <a:r>
              <a:rPr lang="nl-NL" dirty="0" err="1"/>
              <a:t>strategy</a:t>
            </a:r>
            <a:r>
              <a:rPr lang="nl-NL" dirty="0"/>
              <a:t> 1 etc. The </a:t>
            </a:r>
            <a:r>
              <a:rPr lang="nl-NL" dirty="0" err="1"/>
              <a:t>examples</a:t>
            </a:r>
            <a:r>
              <a:rPr lang="nl-NL" dirty="0"/>
              <a:t> are micro </a:t>
            </a:r>
            <a:r>
              <a:rPr lang="nl-NL" dirty="0" err="1"/>
              <a:t>strategies</a:t>
            </a:r>
            <a:r>
              <a:rPr lang="nl-NL" dirty="0"/>
              <a:t> (https://pubmed.ncbi.nlm.nih.gov/34161371/)</a:t>
            </a:r>
          </a:p>
          <a:p>
            <a:endParaRPr lang="nl-NL" dirty="0"/>
          </a:p>
          <a:p>
            <a:r>
              <a:rPr lang="nl-NL" dirty="0"/>
              <a:t>https://www.rivm.nl/nieuws/reactie-rivm-op-kritiek-mesdag-zuivelfonds</a:t>
            </a:r>
          </a:p>
          <a:p>
            <a:r>
              <a:rPr lang="nl-NL" dirty="0"/>
              <a:t>https://www.mesdag-fonds.nl/nieuws/143/-bug-in-rekenmodel-ops-oorzaak-onjuist-stikstofcijfer.html</a:t>
            </a: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345F1-2576-4063-BB49-DF09CBF9C18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718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1.1. </a:t>
            </a:r>
            <a:r>
              <a:rPr lang="nl-NL" dirty="0" err="1"/>
              <a:t>refers</a:t>
            </a:r>
            <a:r>
              <a:rPr lang="nl-NL" dirty="0"/>
              <a:t> to macro </a:t>
            </a:r>
            <a:r>
              <a:rPr lang="nl-NL" dirty="0" err="1"/>
              <a:t>strategy</a:t>
            </a:r>
            <a:r>
              <a:rPr lang="nl-NL" dirty="0"/>
              <a:t> 1 and </a:t>
            </a:r>
            <a:r>
              <a:rPr lang="nl-NL" dirty="0" err="1"/>
              <a:t>meso</a:t>
            </a:r>
            <a:r>
              <a:rPr lang="nl-NL" dirty="0"/>
              <a:t> </a:t>
            </a:r>
            <a:r>
              <a:rPr lang="nl-NL" dirty="0" err="1"/>
              <a:t>strategy</a:t>
            </a:r>
            <a:r>
              <a:rPr lang="nl-NL" dirty="0"/>
              <a:t> 1 etc. The </a:t>
            </a:r>
            <a:r>
              <a:rPr lang="nl-NL" dirty="0" err="1"/>
              <a:t>examples</a:t>
            </a:r>
            <a:r>
              <a:rPr lang="nl-NL" dirty="0"/>
              <a:t> are micro </a:t>
            </a:r>
            <a:r>
              <a:rPr lang="nl-NL" dirty="0" err="1"/>
              <a:t>strategies</a:t>
            </a:r>
            <a:r>
              <a:rPr lang="nl-NL" dirty="0"/>
              <a:t> (https://pubmed.ncbi.nlm.nih.gov/34161371/)</a:t>
            </a:r>
          </a:p>
          <a:p>
            <a:endParaRPr lang="nl-NL" dirty="0"/>
          </a:p>
          <a:p>
            <a:r>
              <a:rPr lang="nl-NL" dirty="0"/>
              <a:t>https://www.rivm.nl/nieuws/reactie-rivm-op-kritiek-mesdag-zuivelfonds</a:t>
            </a:r>
          </a:p>
          <a:p>
            <a:r>
              <a:rPr lang="nl-NL" dirty="0"/>
              <a:t>https://www.mesdag-fonds.nl/nieuws/143/-bug-in-rekenmodel-ops-oorzaak-onjuist-stikstofcijfer.html</a:t>
            </a: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345F1-2576-4063-BB49-DF09CBF9C18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460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F95345F1-2576-4063-BB49-DF09CBF9C18A}" type="slidenum">
              <a:rPr lang="nl-NL" smtClean="0"/>
              <a:t>7</a:t>
            </a:fld>
            <a:endParaRPr lang="nl-NL"/>
          </a:p>
        </p:txBody>
      </p:sp>
    </p:spTree>
    <p:extLst>
      <p:ext uri="{BB962C8B-B14F-4D97-AF65-F5344CB8AC3E}">
        <p14:creationId xmlns:p14="http://schemas.microsoft.com/office/powerpoint/2010/main" val="898149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https://www.bol.com/nl/nl/p/merchants-of-doubt/1001004010952535/?Referrer=ADVNLGOO002008O-S--&amp;gad_source=1&amp;gclid=Cj0KCQjwgL-3BhDnARIsAL6KZ6-W-gYl0TSI4kwcU3idwrYMz8V0Xz84Jz7EGgTx-EXrv5yFzkXIAPcaAls7EALw_wcB</a:t>
            </a:r>
          </a:p>
          <a:p>
            <a:endParaRPr lang="nl-NL" dirty="0"/>
          </a:p>
          <a:p>
            <a:r>
              <a:rPr lang="nl-NL" dirty="0"/>
              <a:t>https://en.wikipedia.org/wiki/Mertonian_norms</a:t>
            </a:r>
          </a:p>
        </p:txBody>
      </p:sp>
      <p:sp>
        <p:nvSpPr>
          <p:cNvPr id="4" name="Slide Number Placeholder 3"/>
          <p:cNvSpPr>
            <a:spLocks noGrp="1"/>
          </p:cNvSpPr>
          <p:nvPr>
            <p:ph type="sldNum" sz="quarter" idx="5"/>
          </p:nvPr>
        </p:nvSpPr>
        <p:spPr/>
        <p:txBody>
          <a:bodyPr/>
          <a:lstStyle/>
          <a:p>
            <a:fld id="{F95345F1-2576-4063-BB49-DF09CBF9C18A}" type="slidenum">
              <a:rPr lang="nl-NL" smtClean="0"/>
              <a:t>9</a:t>
            </a:fld>
            <a:endParaRPr lang="nl-NL"/>
          </a:p>
        </p:txBody>
      </p:sp>
    </p:spTree>
    <p:extLst>
      <p:ext uri="{BB962C8B-B14F-4D97-AF65-F5344CB8AC3E}">
        <p14:creationId xmlns:p14="http://schemas.microsoft.com/office/powerpoint/2010/main" val="3964270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nrc-krant-20240907-5669639-hoe-trumps-wereld-invloed-kreeg-op-het-nederlandse-stikstofbeleid-1</a:t>
            </a:r>
          </a:p>
          <a:p>
            <a:endParaRPr lang="en-US" dirty="0"/>
          </a:p>
          <a:p>
            <a:r>
              <a:rPr lang="en-US" dirty="0"/>
              <a:t>Elisabeth Bik on METRICS talk, slide 11:21 min</a:t>
            </a:r>
          </a:p>
          <a:p>
            <a:r>
              <a:rPr lang="en-US" dirty="0"/>
              <a:t>EB: “My message could be used to discredit science as a whole.”</a:t>
            </a:r>
            <a:endParaRPr lang="nl-NL" dirty="0"/>
          </a:p>
        </p:txBody>
      </p:sp>
      <p:sp>
        <p:nvSpPr>
          <p:cNvPr id="4" name="Slide Number Placeholder 3"/>
          <p:cNvSpPr>
            <a:spLocks noGrp="1"/>
          </p:cNvSpPr>
          <p:nvPr>
            <p:ph type="sldNum" sz="quarter" idx="5"/>
          </p:nvPr>
        </p:nvSpPr>
        <p:spPr/>
        <p:txBody>
          <a:bodyPr/>
          <a:lstStyle/>
          <a:p>
            <a:fld id="{F95345F1-2576-4063-BB49-DF09CBF9C18A}" type="slidenum">
              <a:rPr lang="nl-NL" smtClean="0"/>
              <a:t>10</a:t>
            </a:fld>
            <a:endParaRPr lang="nl-NL"/>
          </a:p>
        </p:txBody>
      </p:sp>
    </p:spTree>
    <p:extLst>
      <p:ext uri="{BB962C8B-B14F-4D97-AF65-F5344CB8AC3E}">
        <p14:creationId xmlns:p14="http://schemas.microsoft.com/office/powerpoint/2010/main" val="1219123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FFFFFF"/>
                </a:solidFill>
                <a:latin typeface="GuardianSans-Regular"/>
              </a:rPr>
              <a:t>https://en.wikipedia.org/wiki/Merchants_of_Doubt</a:t>
            </a:r>
          </a:p>
          <a:p>
            <a:pPr algn="l"/>
            <a:r>
              <a:rPr lang="en-US" sz="1800" b="0" i="0" u="none" strike="noStrike" baseline="0" dirty="0">
                <a:solidFill>
                  <a:srgbClr val="FFFFFF"/>
                </a:solidFill>
                <a:latin typeface="GuardianSans-Regular"/>
              </a:rPr>
              <a:t>Journalism: equal time principle, both </a:t>
            </a:r>
            <a:r>
              <a:rPr lang="en-US" sz="1800" b="0" i="0" u="none" strike="noStrike" baseline="0" dirty="0" err="1">
                <a:solidFill>
                  <a:srgbClr val="FFFFFF"/>
                </a:solidFill>
                <a:latin typeface="GuardianSans-Regular"/>
              </a:rPr>
              <a:t>sideism</a:t>
            </a:r>
            <a:endParaRPr lang="en-US" sz="1800" b="0" i="0" u="none" strike="noStrike" baseline="0" dirty="0">
              <a:solidFill>
                <a:srgbClr val="FFFFFF"/>
              </a:solidFill>
              <a:latin typeface="GuardianSans-Regular"/>
            </a:endParaRPr>
          </a:p>
          <a:p>
            <a:pPr algn="l"/>
            <a:endParaRPr lang="en-US" sz="1800" b="0" i="0" u="none" strike="noStrike" baseline="0" dirty="0">
              <a:solidFill>
                <a:srgbClr val="FFFFFF"/>
              </a:solidFill>
              <a:latin typeface="GuardianSans-Regular"/>
            </a:endParaRPr>
          </a:p>
          <a:p>
            <a:pPr algn="l"/>
            <a:endParaRPr lang="en-US" sz="1800" b="0" i="0" u="none" strike="noStrike" baseline="0" dirty="0">
              <a:solidFill>
                <a:srgbClr val="FFFFFF"/>
              </a:solidFill>
              <a:latin typeface="GuardianSans-Regular"/>
            </a:endParaRPr>
          </a:p>
          <a:p>
            <a:pPr algn="l"/>
            <a:r>
              <a:rPr lang="en-US" sz="1800" b="0" i="0" u="none" strike="noStrike" baseline="0" dirty="0">
                <a:solidFill>
                  <a:srgbClr val="FFFFFF"/>
                </a:solidFill>
                <a:latin typeface="GuardianSans-Regular"/>
              </a:rPr>
              <a:t>https://changingmarkets.org/report/the-new-merchants-of-doubt-how-big-meat-and-dairy-avoid-climate-action/</a:t>
            </a:r>
          </a:p>
          <a:p>
            <a:pPr algn="l"/>
            <a:endParaRPr lang="en-US" sz="1800" b="0" i="0" u="none" strike="noStrike" baseline="0" dirty="0">
              <a:solidFill>
                <a:srgbClr val="FFFFFF"/>
              </a:solidFill>
              <a:latin typeface="GuardianSans-Regular"/>
            </a:endParaRPr>
          </a:p>
          <a:p>
            <a:pPr algn="l"/>
            <a:r>
              <a:rPr lang="en-US" sz="1800" b="0" i="0" u="none" strike="noStrike" baseline="0" dirty="0">
                <a:solidFill>
                  <a:srgbClr val="FFFFFF"/>
                </a:solidFill>
                <a:latin typeface="GuardianSans-Regular"/>
              </a:rPr>
              <a:t>While arguments comparing cows with bison have become a prominent way of casting doubt on the need to reduce livestock, these arguments rely on numerous factual inaccuracies. The</a:t>
            </a:r>
          </a:p>
          <a:p>
            <a:pPr algn="l"/>
            <a:r>
              <a:rPr lang="en-US" sz="1800" b="0" i="0" u="none" strike="noStrike" baseline="0" dirty="0">
                <a:solidFill>
                  <a:srgbClr val="FFFFFF"/>
                </a:solidFill>
                <a:latin typeface="GuardianSans-Regular"/>
              </a:rPr>
              <a:t>first comes down to population numbers. While there is no concrete data on historical bison populations, most estimates put them between 30 and 60 million in North America.227 In contrast, there are about 90 million cattle in the United States, according to recent data from the Department of Agriculture (USDA).228</a:t>
            </a:r>
          </a:p>
          <a:p>
            <a:pPr algn="l"/>
            <a:r>
              <a:rPr lang="en-US" sz="1800" b="0" i="0" u="none" strike="noStrike" baseline="0" dirty="0">
                <a:solidFill>
                  <a:srgbClr val="FFFFFF"/>
                </a:solidFill>
                <a:latin typeface="GuardianSans-Regular"/>
              </a:rPr>
              <a:t>The second reason modern livestock are a significant source of methane compared with bison is due to how much they eat. While experts say both animals generate around the same amount</a:t>
            </a:r>
          </a:p>
          <a:p>
            <a:pPr algn="l"/>
            <a:r>
              <a:rPr lang="en-US" sz="1800" b="0" i="0" u="none" strike="noStrike" baseline="0" dirty="0">
                <a:solidFill>
                  <a:srgbClr val="FFFFFF"/>
                </a:solidFill>
                <a:latin typeface="GuardianSans-Regular"/>
              </a:rPr>
              <a:t>of methane per kilogram of food, their food intake differs significantly. According to figures from the Texas Parks and Wildlife Department, bison eat 1.6% of their body mass per day – or about 24 pounds for a 1,500-pound animal.229 In comparison, some dairy cows eat as much as 100 pounds of food per day, according to USDA figures, which is around 6.6% of a 1,500-pound animal.230 ,231</a:t>
            </a:r>
            <a:endParaRPr lang="nl-NL" dirty="0"/>
          </a:p>
        </p:txBody>
      </p:sp>
      <p:sp>
        <p:nvSpPr>
          <p:cNvPr id="4" name="Slide Number Placeholder 3"/>
          <p:cNvSpPr>
            <a:spLocks noGrp="1"/>
          </p:cNvSpPr>
          <p:nvPr>
            <p:ph type="sldNum" sz="quarter" idx="5"/>
          </p:nvPr>
        </p:nvSpPr>
        <p:spPr/>
        <p:txBody>
          <a:bodyPr/>
          <a:lstStyle/>
          <a:p>
            <a:fld id="{F95345F1-2576-4063-BB49-DF09CBF9C18A}" type="slidenum">
              <a:rPr lang="nl-NL" smtClean="0"/>
              <a:t>11</a:t>
            </a:fld>
            <a:endParaRPr lang="nl-NL"/>
          </a:p>
        </p:txBody>
      </p:sp>
    </p:spTree>
    <p:extLst>
      <p:ext uri="{BB962C8B-B14F-4D97-AF65-F5344CB8AC3E}">
        <p14:creationId xmlns:p14="http://schemas.microsoft.com/office/powerpoint/2010/main" val="618684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https://pubmed.ncbi.nlm.nih.gov/34161371/</a:t>
            </a:r>
          </a:p>
        </p:txBody>
      </p:sp>
      <p:sp>
        <p:nvSpPr>
          <p:cNvPr id="4" name="Slide Number Placeholder 3"/>
          <p:cNvSpPr>
            <a:spLocks noGrp="1"/>
          </p:cNvSpPr>
          <p:nvPr>
            <p:ph type="sldNum" sz="quarter" idx="5"/>
          </p:nvPr>
        </p:nvSpPr>
        <p:spPr/>
        <p:txBody>
          <a:bodyPr/>
          <a:lstStyle/>
          <a:p>
            <a:fld id="{F95345F1-2576-4063-BB49-DF09CBF9C18A}" type="slidenum">
              <a:rPr lang="nl-NL" smtClean="0"/>
              <a:t>12</a:t>
            </a:fld>
            <a:endParaRPr lang="nl-NL"/>
          </a:p>
        </p:txBody>
      </p:sp>
    </p:spTree>
    <p:extLst>
      <p:ext uri="{BB962C8B-B14F-4D97-AF65-F5344CB8AC3E}">
        <p14:creationId xmlns:p14="http://schemas.microsoft.com/office/powerpoint/2010/main" val="4003869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1.1. </a:t>
            </a:r>
            <a:r>
              <a:rPr lang="nl-NL" dirty="0" err="1"/>
              <a:t>refers</a:t>
            </a:r>
            <a:r>
              <a:rPr lang="nl-NL" dirty="0"/>
              <a:t> to macro </a:t>
            </a:r>
            <a:r>
              <a:rPr lang="nl-NL" dirty="0" err="1"/>
              <a:t>strategy</a:t>
            </a:r>
            <a:r>
              <a:rPr lang="nl-NL" dirty="0"/>
              <a:t> 1 and </a:t>
            </a:r>
            <a:r>
              <a:rPr lang="nl-NL" dirty="0" err="1"/>
              <a:t>meso</a:t>
            </a:r>
            <a:r>
              <a:rPr lang="nl-NL" dirty="0"/>
              <a:t> </a:t>
            </a:r>
            <a:r>
              <a:rPr lang="nl-NL" dirty="0" err="1"/>
              <a:t>strategy</a:t>
            </a:r>
            <a:r>
              <a:rPr lang="nl-NL" dirty="0"/>
              <a:t> 1 etc. The </a:t>
            </a:r>
            <a:r>
              <a:rPr lang="nl-NL" dirty="0" err="1"/>
              <a:t>examples</a:t>
            </a:r>
            <a:r>
              <a:rPr lang="nl-NL" dirty="0"/>
              <a:t> are micro </a:t>
            </a:r>
            <a:r>
              <a:rPr lang="nl-NL" dirty="0" err="1"/>
              <a:t>strategies</a:t>
            </a:r>
            <a:r>
              <a:rPr lang="nl-NL" dirty="0"/>
              <a:t> (https://pubmed.ncbi.nlm.nih.gov/34161371/)</a:t>
            </a:r>
          </a:p>
          <a:p>
            <a:endParaRPr lang="nl-NL" dirty="0"/>
          </a:p>
          <a:p>
            <a:r>
              <a:rPr lang="nl-NL" dirty="0"/>
              <a:t>https://www.rivm.nl/nieuws/reactie-rivm-op-kritiek-mesdag-zuivelfonds</a:t>
            </a:r>
          </a:p>
          <a:p>
            <a:r>
              <a:rPr lang="nl-NL" dirty="0"/>
              <a:t>https://www.mesdag-fonds.nl/nieuws/143/-bug-in-rekenmodel-ops-oorzaak-onjuist-stikstofcijfer.html</a:t>
            </a: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345F1-2576-4063-BB49-DF09CBF9C18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631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https://usrtk.org/industry-pr/american-council-on-science-and-health/</a:t>
            </a:r>
          </a:p>
          <a:p>
            <a:r>
              <a:rPr lang="nl-NL" dirty="0"/>
              <a:t>https://academicinfluence.com/inflection/study-guides/influential-think-tanks</a:t>
            </a:r>
          </a:p>
          <a:p>
            <a:endParaRPr lang="nl-NL" dirty="0"/>
          </a:p>
          <a:p>
            <a:r>
              <a:rPr lang="nl-NL" dirty="0"/>
              <a:t>https://en.wikipedia.org/wiki/CO2_Coalition</a:t>
            </a:r>
          </a:p>
        </p:txBody>
      </p:sp>
      <p:sp>
        <p:nvSpPr>
          <p:cNvPr id="4" name="Slide Number Placeholder 3"/>
          <p:cNvSpPr>
            <a:spLocks noGrp="1"/>
          </p:cNvSpPr>
          <p:nvPr>
            <p:ph type="sldNum" sz="quarter" idx="5"/>
          </p:nvPr>
        </p:nvSpPr>
        <p:spPr/>
        <p:txBody>
          <a:bodyPr/>
          <a:lstStyle/>
          <a:p>
            <a:fld id="{F95345F1-2576-4063-BB49-DF09CBF9C18A}" type="slidenum">
              <a:rPr lang="nl-NL" smtClean="0"/>
              <a:t>16</a:t>
            </a:fld>
            <a:endParaRPr lang="nl-NL"/>
          </a:p>
        </p:txBody>
      </p:sp>
    </p:spTree>
    <p:extLst>
      <p:ext uri="{BB962C8B-B14F-4D97-AF65-F5344CB8AC3E}">
        <p14:creationId xmlns:p14="http://schemas.microsoft.com/office/powerpoint/2010/main" val="3705461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CC4D0-E3B0-6203-BE0C-C1EF242900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21D8A4B6-AC65-7A33-71AA-7774CD1991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A8EA57C8-BBD8-8BA8-AF61-2D537F53FBF1}"/>
              </a:ext>
            </a:extLst>
          </p:cNvPr>
          <p:cNvSpPr>
            <a:spLocks noGrp="1"/>
          </p:cNvSpPr>
          <p:nvPr>
            <p:ph type="dt" sz="half" idx="10"/>
          </p:nvPr>
        </p:nvSpPr>
        <p:spPr/>
        <p:txBody>
          <a:bodyPr/>
          <a:lstStyle/>
          <a:p>
            <a:fld id="{13C356DA-0BCB-45ED-8609-F600134EEAB0}" type="datetimeFigureOut">
              <a:rPr lang="nl-NL" smtClean="0"/>
              <a:t>24-9-2024</a:t>
            </a:fld>
            <a:endParaRPr lang="nl-NL"/>
          </a:p>
        </p:txBody>
      </p:sp>
      <p:sp>
        <p:nvSpPr>
          <p:cNvPr id="5" name="Footer Placeholder 4">
            <a:extLst>
              <a:ext uri="{FF2B5EF4-FFF2-40B4-BE49-F238E27FC236}">
                <a16:creationId xmlns:a16="http://schemas.microsoft.com/office/drawing/2014/main" id="{08DD50FD-2F7B-0012-5386-50DC2A02D6B1}"/>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2967BBAE-D26A-EB5F-FA18-FF0911FD4380}"/>
              </a:ext>
            </a:extLst>
          </p:cNvPr>
          <p:cNvSpPr>
            <a:spLocks noGrp="1"/>
          </p:cNvSpPr>
          <p:nvPr>
            <p:ph type="sldNum" sz="quarter" idx="12"/>
          </p:nvPr>
        </p:nvSpPr>
        <p:spPr/>
        <p:txBody>
          <a:bodyPr/>
          <a:lstStyle/>
          <a:p>
            <a:fld id="{C2B95651-4DB5-4C02-B145-48DDC0BED8EB}" type="slidenum">
              <a:rPr lang="nl-NL" smtClean="0"/>
              <a:t>‹#›</a:t>
            </a:fld>
            <a:endParaRPr lang="nl-NL"/>
          </a:p>
        </p:txBody>
      </p:sp>
    </p:spTree>
    <p:extLst>
      <p:ext uri="{BB962C8B-B14F-4D97-AF65-F5344CB8AC3E}">
        <p14:creationId xmlns:p14="http://schemas.microsoft.com/office/powerpoint/2010/main" val="3682391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A099A-9D88-C05B-598E-2B7C5F71CE63}"/>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BB97966C-FEEA-57A1-FB69-1A03A33058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6354C5BD-9E09-9B03-DAE6-D285477109E9}"/>
              </a:ext>
            </a:extLst>
          </p:cNvPr>
          <p:cNvSpPr>
            <a:spLocks noGrp="1"/>
          </p:cNvSpPr>
          <p:nvPr>
            <p:ph type="dt" sz="half" idx="10"/>
          </p:nvPr>
        </p:nvSpPr>
        <p:spPr/>
        <p:txBody>
          <a:bodyPr/>
          <a:lstStyle/>
          <a:p>
            <a:fld id="{13C356DA-0BCB-45ED-8609-F600134EEAB0}" type="datetimeFigureOut">
              <a:rPr lang="nl-NL" smtClean="0"/>
              <a:t>24-9-2024</a:t>
            </a:fld>
            <a:endParaRPr lang="nl-NL"/>
          </a:p>
        </p:txBody>
      </p:sp>
      <p:sp>
        <p:nvSpPr>
          <p:cNvPr id="5" name="Footer Placeholder 4">
            <a:extLst>
              <a:ext uri="{FF2B5EF4-FFF2-40B4-BE49-F238E27FC236}">
                <a16:creationId xmlns:a16="http://schemas.microsoft.com/office/drawing/2014/main" id="{81497F45-4290-54DF-AAF2-01B8CFC71F47}"/>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47971D8-B669-D0D4-5EEF-D8FF580CD5C4}"/>
              </a:ext>
            </a:extLst>
          </p:cNvPr>
          <p:cNvSpPr>
            <a:spLocks noGrp="1"/>
          </p:cNvSpPr>
          <p:nvPr>
            <p:ph type="sldNum" sz="quarter" idx="12"/>
          </p:nvPr>
        </p:nvSpPr>
        <p:spPr/>
        <p:txBody>
          <a:bodyPr/>
          <a:lstStyle/>
          <a:p>
            <a:fld id="{C2B95651-4DB5-4C02-B145-48DDC0BED8EB}" type="slidenum">
              <a:rPr lang="nl-NL" smtClean="0"/>
              <a:t>‹#›</a:t>
            </a:fld>
            <a:endParaRPr lang="nl-NL"/>
          </a:p>
        </p:txBody>
      </p:sp>
    </p:spTree>
    <p:extLst>
      <p:ext uri="{BB962C8B-B14F-4D97-AF65-F5344CB8AC3E}">
        <p14:creationId xmlns:p14="http://schemas.microsoft.com/office/powerpoint/2010/main" val="1727930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923C8F-6E1B-4790-9C48-3AEF8B5CF6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4072F80D-D84B-D8C9-CA53-828E118D78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53D32194-01AD-6C9A-2B0A-629190345E4A}"/>
              </a:ext>
            </a:extLst>
          </p:cNvPr>
          <p:cNvSpPr>
            <a:spLocks noGrp="1"/>
          </p:cNvSpPr>
          <p:nvPr>
            <p:ph type="dt" sz="half" idx="10"/>
          </p:nvPr>
        </p:nvSpPr>
        <p:spPr/>
        <p:txBody>
          <a:bodyPr/>
          <a:lstStyle/>
          <a:p>
            <a:fld id="{13C356DA-0BCB-45ED-8609-F600134EEAB0}" type="datetimeFigureOut">
              <a:rPr lang="nl-NL" smtClean="0"/>
              <a:t>24-9-2024</a:t>
            </a:fld>
            <a:endParaRPr lang="nl-NL"/>
          </a:p>
        </p:txBody>
      </p:sp>
      <p:sp>
        <p:nvSpPr>
          <p:cNvPr id="5" name="Footer Placeholder 4">
            <a:extLst>
              <a:ext uri="{FF2B5EF4-FFF2-40B4-BE49-F238E27FC236}">
                <a16:creationId xmlns:a16="http://schemas.microsoft.com/office/drawing/2014/main" id="{4BA990F8-8AD5-EED7-C713-8A80ABA008C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A7E94F2E-FFAC-2B4A-2FF2-BF4C3B3288FA}"/>
              </a:ext>
            </a:extLst>
          </p:cNvPr>
          <p:cNvSpPr>
            <a:spLocks noGrp="1"/>
          </p:cNvSpPr>
          <p:nvPr>
            <p:ph type="sldNum" sz="quarter" idx="12"/>
          </p:nvPr>
        </p:nvSpPr>
        <p:spPr/>
        <p:txBody>
          <a:bodyPr/>
          <a:lstStyle/>
          <a:p>
            <a:fld id="{C2B95651-4DB5-4C02-B145-48DDC0BED8EB}" type="slidenum">
              <a:rPr lang="nl-NL" smtClean="0"/>
              <a:t>‹#›</a:t>
            </a:fld>
            <a:endParaRPr lang="nl-NL"/>
          </a:p>
        </p:txBody>
      </p:sp>
    </p:spTree>
    <p:extLst>
      <p:ext uri="{BB962C8B-B14F-4D97-AF65-F5344CB8AC3E}">
        <p14:creationId xmlns:p14="http://schemas.microsoft.com/office/powerpoint/2010/main" val="1672901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0EAAC-72E2-C75B-4E5A-852349A0626A}"/>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D65FE5B3-7650-90C0-C1B9-44BB0C0357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660A65D1-3E72-7CD1-3F31-BA4B4A536F84}"/>
              </a:ext>
            </a:extLst>
          </p:cNvPr>
          <p:cNvSpPr>
            <a:spLocks noGrp="1"/>
          </p:cNvSpPr>
          <p:nvPr>
            <p:ph type="dt" sz="half" idx="10"/>
          </p:nvPr>
        </p:nvSpPr>
        <p:spPr/>
        <p:txBody>
          <a:bodyPr/>
          <a:lstStyle/>
          <a:p>
            <a:fld id="{13C356DA-0BCB-45ED-8609-F600134EEAB0}" type="datetimeFigureOut">
              <a:rPr lang="nl-NL" smtClean="0"/>
              <a:t>24-9-2024</a:t>
            </a:fld>
            <a:endParaRPr lang="nl-NL"/>
          </a:p>
        </p:txBody>
      </p:sp>
      <p:sp>
        <p:nvSpPr>
          <p:cNvPr id="5" name="Footer Placeholder 4">
            <a:extLst>
              <a:ext uri="{FF2B5EF4-FFF2-40B4-BE49-F238E27FC236}">
                <a16:creationId xmlns:a16="http://schemas.microsoft.com/office/drawing/2014/main" id="{ACF78085-8D36-EAF7-F307-50555715A1D3}"/>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BAFD77C-C887-D0F2-9374-A3BD1F9053E9}"/>
              </a:ext>
            </a:extLst>
          </p:cNvPr>
          <p:cNvSpPr>
            <a:spLocks noGrp="1"/>
          </p:cNvSpPr>
          <p:nvPr>
            <p:ph type="sldNum" sz="quarter" idx="12"/>
          </p:nvPr>
        </p:nvSpPr>
        <p:spPr/>
        <p:txBody>
          <a:bodyPr/>
          <a:lstStyle/>
          <a:p>
            <a:fld id="{C2B95651-4DB5-4C02-B145-48DDC0BED8EB}" type="slidenum">
              <a:rPr lang="nl-NL" smtClean="0"/>
              <a:t>‹#›</a:t>
            </a:fld>
            <a:endParaRPr lang="nl-NL"/>
          </a:p>
        </p:txBody>
      </p:sp>
    </p:spTree>
    <p:extLst>
      <p:ext uri="{BB962C8B-B14F-4D97-AF65-F5344CB8AC3E}">
        <p14:creationId xmlns:p14="http://schemas.microsoft.com/office/powerpoint/2010/main" val="2444553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DBAB-A739-EF14-E326-132FAEB2F3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B879C9E9-9330-ABAE-428F-CA9473C43C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01FD42-3931-0DD1-158A-B1256D95A080}"/>
              </a:ext>
            </a:extLst>
          </p:cNvPr>
          <p:cNvSpPr>
            <a:spLocks noGrp="1"/>
          </p:cNvSpPr>
          <p:nvPr>
            <p:ph type="dt" sz="half" idx="10"/>
          </p:nvPr>
        </p:nvSpPr>
        <p:spPr/>
        <p:txBody>
          <a:bodyPr/>
          <a:lstStyle/>
          <a:p>
            <a:fld id="{13C356DA-0BCB-45ED-8609-F600134EEAB0}" type="datetimeFigureOut">
              <a:rPr lang="nl-NL" smtClean="0"/>
              <a:t>24-9-2024</a:t>
            </a:fld>
            <a:endParaRPr lang="nl-NL"/>
          </a:p>
        </p:txBody>
      </p:sp>
      <p:sp>
        <p:nvSpPr>
          <p:cNvPr id="5" name="Footer Placeholder 4">
            <a:extLst>
              <a:ext uri="{FF2B5EF4-FFF2-40B4-BE49-F238E27FC236}">
                <a16:creationId xmlns:a16="http://schemas.microsoft.com/office/drawing/2014/main" id="{10138BC7-033B-DECC-1B46-3BF417411153}"/>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43E07CD5-D709-B9C6-E52E-D00E1FDB910C}"/>
              </a:ext>
            </a:extLst>
          </p:cNvPr>
          <p:cNvSpPr>
            <a:spLocks noGrp="1"/>
          </p:cNvSpPr>
          <p:nvPr>
            <p:ph type="sldNum" sz="quarter" idx="12"/>
          </p:nvPr>
        </p:nvSpPr>
        <p:spPr/>
        <p:txBody>
          <a:bodyPr/>
          <a:lstStyle/>
          <a:p>
            <a:fld id="{C2B95651-4DB5-4C02-B145-48DDC0BED8EB}" type="slidenum">
              <a:rPr lang="nl-NL" smtClean="0"/>
              <a:t>‹#›</a:t>
            </a:fld>
            <a:endParaRPr lang="nl-NL"/>
          </a:p>
        </p:txBody>
      </p:sp>
    </p:spTree>
    <p:extLst>
      <p:ext uri="{BB962C8B-B14F-4D97-AF65-F5344CB8AC3E}">
        <p14:creationId xmlns:p14="http://schemas.microsoft.com/office/powerpoint/2010/main" val="895838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11B60-0A7A-682B-E622-5B6B27E70600}"/>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8435DEAE-C720-C11D-F86D-426C82A843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71BB48F1-31D9-87F2-6A7C-8147945A75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3A5B8E39-DFD3-AEA7-D3B3-3E92729BD9C1}"/>
              </a:ext>
            </a:extLst>
          </p:cNvPr>
          <p:cNvSpPr>
            <a:spLocks noGrp="1"/>
          </p:cNvSpPr>
          <p:nvPr>
            <p:ph type="dt" sz="half" idx="10"/>
          </p:nvPr>
        </p:nvSpPr>
        <p:spPr/>
        <p:txBody>
          <a:bodyPr/>
          <a:lstStyle/>
          <a:p>
            <a:fld id="{13C356DA-0BCB-45ED-8609-F600134EEAB0}" type="datetimeFigureOut">
              <a:rPr lang="nl-NL" smtClean="0"/>
              <a:t>24-9-2024</a:t>
            </a:fld>
            <a:endParaRPr lang="nl-NL"/>
          </a:p>
        </p:txBody>
      </p:sp>
      <p:sp>
        <p:nvSpPr>
          <p:cNvPr id="6" name="Footer Placeholder 5">
            <a:extLst>
              <a:ext uri="{FF2B5EF4-FFF2-40B4-BE49-F238E27FC236}">
                <a16:creationId xmlns:a16="http://schemas.microsoft.com/office/drawing/2014/main" id="{8C647298-A0F5-7F86-52E7-FE5E5AAE0DA9}"/>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50921292-F39E-CD28-FFF5-46AB5EAFF10D}"/>
              </a:ext>
            </a:extLst>
          </p:cNvPr>
          <p:cNvSpPr>
            <a:spLocks noGrp="1"/>
          </p:cNvSpPr>
          <p:nvPr>
            <p:ph type="sldNum" sz="quarter" idx="12"/>
          </p:nvPr>
        </p:nvSpPr>
        <p:spPr/>
        <p:txBody>
          <a:bodyPr/>
          <a:lstStyle/>
          <a:p>
            <a:fld id="{C2B95651-4DB5-4C02-B145-48DDC0BED8EB}" type="slidenum">
              <a:rPr lang="nl-NL" smtClean="0"/>
              <a:t>‹#›</a:t>
            </a:fld>
            <a:endParaRPr lang="nl-NL"/>
          </a:p>
        </p:txBody>
      </p:sp>
    </p:spTree>
    <p:extLst>
      <p:ext uri="{BB962C8B-B14F-4D97-AF65-F5344CB8AC3E}">
        <p14:creationId xmlns:p14="http://schemas.microsoft.com/office/powerpoint/2010/main" val="1938120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57385-08C0-76CB-D600-59A8133534E5}"/>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0821DDDE-0046-559A-AEB1-7D4DBB983B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FEC1E4-7919-000C-184E-14266425D9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DD689C08-0564-5482-F1A7-581154724E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28186C-CCAC-EDED-8496-492F14DA78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D8EE0423-481B-7615-C682-8C48F9F6D4E6}"/>
              </a:ext>
            </a:extLst>
          </p:cNvPr>
          <p:cNvSpPr>
            <a:spLocks noGrp="1"/>
          </p:cNvSpPr>
          <p:nvPr>
            <p:ph type="dt" sz="half" idx="10"/>
          </p:nvPr>
        </p:nvSpPr>
        <p:spPr/>
        <p:txBody>
          <a:bodyPr/>
          <a:lstStyle/>
          <a:p>
            <a:fld id="{13C356DA-0BCB-45ED-8609-F600134EEAB0}" type="datetimeFigureOut">
              <a:rPr lang="nl-NL" smtClean="0"/>
              <a:t>24-9-2024</a:t>
            </a:fld>
            <a:endParaRPr lang="nl-NL"/>
          </a:p>
        </p:txBody>
      </p:sp>
      <p:sp>
        <p:nvSpPr>
          <p:cNvPr id="8" name="Footer Placeholder 7">
            <a:extLst>
              <a:ext uri="{FF2B5EF4-FFF2-40B4-BE49-F238E27FC236}">
                <a16:creationId xmlns:a16="http://schemas.microsoft.com/office/drawing/2014/main" id="{E56E585B-6551-E37C-9F99-69786B547E67}"/>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957E6729-335A-0CE1-11D2-325B9BF96C2F}"/>
              </a:ext>
            </a:extLst>
          </p:cNvPr>
          <p:cNvSpPr>
            <a:spLocks noGrp="1"/>
          </p:cNvSpPr>
          <p:nvPr>
            <p:ph type="sldNum" sz="quarter" idx="12"/>
          </p:nvPr>
        </p:nvSpPr>
        <p:spPr/>
        <p:txBody>
          <a:bodyPr/>
          <a:lstStyle/>
          <a:p>
            <a:fld id="{C2B95651-4DB5-4C02-B145-48DDC0BED8EB}" type="slidenum">
              <a:rPr lang="nl-NL" smtClean="0"/>
              <a:t>‹#›</a:t>
            </a:fld>
            <a:endParaRPr lang="nl-NL"/>
          </a:p>
        </p:txBody>
      </p:sp>
    </p:spTree>
    <p:extLst>
      <p:ext uri="{BB962C8B-B14F-4D97-AF65-F5344CB8AC3E}">
        <p14:creationId xmlns:p14="http://schemas.microsoft.com/office/powerpoint/2010/main" val="3641827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3A614-496B-E43B-138E-3623394B0DB5}"/>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868BAAB4-2D06-F770-6F3D-9B20AD59F645}"/>
              </a:ext>
            </a:extLst>
          </p:cNvPr>
          <p:cNvSpPr>
            <a:spLocks noGrp="1"/>
          </p:cNvSpPr>
          <p:nvPr>
            <p:ph type="dt" sz="half" idx="10"/>
          </p:nvPr>
        </p:nvSpPr>
        <p:spPr/>
        <p:txBody>
          <a:bodyPr/>
          <a:lstStyle/>
          <a:p>
            <a:fld id="{13C356DA-0BCB-45ED-8609-F600134EEAB0}" type="datetimeFigureOut">
              <a:rPr lang="nl-NL" smtClean="0"/>
              <a:t>24-9-2024</a:t>
            </a:fld>
            <a:endParaRPr lang="nl-NL"/>
          </a:p>
        </p:txBody>
      </p:sp>
      <p:sp>
        <p:nvSpPr>
          <p:cNvPr id="4" name="Footer Placeholder 3">
            <a:extLst>
              <a:ext uri="{FF2B5EF4-FFF2-40B4-BE49-F238E27FC236}">
                <a16:creationId xmlns:a16="http://schemas.microsoft.com/office/drawing/2014/main" id="{D951C568-D831-35A5-7963-28014D1E4079}"/>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7D8DDD20-4223-7C1E-1603-75351D7CF6C4}"/>
              </a:ext>
            </a:extLst>
          </p:cNvPr>
          <p:cNvSpPr>
            <a:spLocks noGrp="1"/>
          </p:cNvSpPr>
          <p:nvPr>
            <p:ph type="sldNum" sz="quarter" idx="12"/>
          </p:nvPr>
        </p:nvSpPr>
        <p:spPr/>
        <p:txBody>
          <a:bodyPr/>
          <a:lstStyle/>
          <a:p>
            <a:fld id="{C2B95651-4DB5-4C02-B145-48DDC0BED8EB}" type="slidenum">
              <a:rPr lang="nl-NL" smtClean="0"/>
              <a:t>‹#›</a:t>
            </a:fld>
            <a:endParaRPr lang="nl-NL"/>
          </a:p>
        </p:txBody>
      </p:sp>
    </p:spTree>
    <p:extLst>
      <p:ext uri="{BB962C8B-B14F-4D97-AF65-F5344CB8AC3E}">
        <p14:creationId xmlns:p14="http://schemas.microsoft.com/office/powerpoint/2010/main" val="1758553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321709-BF1D-23F0-A6C8-57D1868008FF}"/>
              </a:ext>
            </a:extLst>
          </p:cNvPr>
          <p:cNvSpPr>
            <a:spLocks noGrp="1"/>
          </p:cNvSpPr>
          <p:nvPr>
            <p:ph type="dt" sz="half" idx="10"/>
          </p:nvPr>
        </p:nvSpPr>
        <p:spPr/>
        <p:txBody>
          <a:bodyPr/>
          <a:lstStyle/>
          <a:p>
            <a:fld id="{13C356DA-0BCB-45ED-8609-F600134EEAB0}" type="datetimeFigureOut">
              <a:rPr lang="nl-NL" smtClean="0"/>
              <a:t>24-9-2024</a:t>
            </a:fld>
            <a:endParaRPr lang="nl-NL"/>
          </a:p>
        </p:txBody>
      </p:sp>
      <p:sp>
        <p:nvSpPr>
          <p:cNvPr id="3" name="Footer Placeholder 2">
            <a:extLst>
              <a:ext uri="{FF2B5EF4-FFF2-40B4-BE49-F238E27FC236}">
                <a16:creationId xmlns:a16="http://schemas.microsoft.com/office/drawing/2014/main" id="{CC917674-7D20-9E93-30E6-E94B45A7D255}"/>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6530D3E6-1319-2F14-3F15-6EBCDEC87DD0}"/>
              </a:ext>
            </a:extLst>
          </p:cNvPr>
          <p:cNvSpPr>
            <a:spLocks noGrp="1"/>
          </p:cNvSpPr>
          <p:nvPr>
            <p:ph type="sldNum" sz="quarter" idx="12"/>
          </p:nvPr>
        </p:nvSpPr>
        <p:spPr/>
        <p:txBody>
          <a:bodyPr/>
          <a:lstStyle/>
          <a:p>
            <a:fld id="{C2B95651-4DB5-4C02-B145-48DDC0BED8EB}" type="slidenum">
              <a:rPr lang="nl-NL" smtClean="0"/>
              <a:t>‹#›</a:t>
            </a:fld>
            <a:endParaRPr lang="nl-NL"/>
          </a:p>
        </p:txBody>
      </p:sp>
    </p:spTree>
    <p:extLst>
      <p:ext uri="{BB962C8B-B14F-4D97-AF65-F5344CB8AC3E}">
        <p14:creationId xmlns:p14="http://schemas.microsoft.com/office/powerpoint/2010/main" val="3987243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00D5C-BEA8-C1CD-F279-F6BE1CDDEF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67220217-074A-1080-1B71-C6CFED19CA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162238DE-3470-0225-20BE-1D2366775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79AFDC-FA2B-A315-8702-D70503119E93}"/>
              </a:ext>
            </a:extLst>
          </p:cNvPr>
          <p:cNvSpPr>
            <a:spLocks noGrp="1"/>
          </p:cNvSpPr>
          <p:nvPr>
            <p:ph type="dt" sz="half" idx="10"/>
          </p:nvPr>
        </p:nvSpPr>
        <p:spPr/>
        <p:txBody>
          <a:bodyPr/>
          <a:lstStyle/>
          <a:p>
            <a:fld id="{13C356DA-0BCB-45ED-8609-F600134EEAB0}" type="datetimeFigureOut">
              <a:rPr lang="nl-NL" smtClean="0"/>
              <a:t>24-9-2024</a:t>
            </a:fld>
            <a:endParaRPr lang="nl-NL"/>
          </a:p>
        </p:txBody>
      </p:sp>
      <p:sp>
        <p:nvSpPr>
          <p:cNvPr id="6" name="Footer Placeholder 5">
            <a:extLst>
              <a:ext uri="{FF2B5EF4-FFF2-40B4-BE49-F238E27FC236}">
                <a16:creationId xmlns:a16="http://schemas.microsoft.com/office/drawing/2014/main" id="{276F2ACB-4A2A-0E2D-706F-22F5D22D1DA5}"/>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77BB1DAC-80B5-AF8E-E1E1-E151292E988A}"/>
              </a:ext>
            </a:extLst>
          </p:cNvPr>
          <p:cNvSpPr>
            <a:spLocks noGrp="1"/>
          </p:cNvSpPr>
          <p:nvPr>
            <p:ph type="sldNum" sz="quarter" idx="12"/>
          </p:nvPr>
        </p:nvSpPr>
        <p:spPr/>
        <p:txBody>
          <a:bodyPr/>
          <a:lstStyle/>
          <a:p>
            <a:fld id="{C2B95651-4DB5-4C02-B145-48DDC0BED8EB}" type="slidenum">
              <a:rPr lang="nl-NL" smtClean="0"/>
              <a:t>‹#›</a:t>
            </a:fld>
            <a:endParaRPr lang="nl-NL"/>
          </a:p>
        </p:txBody>
      </p:sp>
    </p:spTree>
    <p:extLst>
      <p:ext uri="{BB962C8B-B14F-4D97-AF65-F5344CB8AC3E}">
        <p14:creationId xmlns:p14="http://schemas.microsoft.com/office/powerpoint/2010/main" val="322114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ADA1E-8CE9-9127-B358-E431894F5E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C95F5D0F-F597-0B82-57AA-E4AE0FF44E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D4D74136-CD99-22A8-E06C-B9978F58CF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6AFF3D-C31B-892F-D358-86B2091FB1CB}"/>
              </a:ext>
            </a:extLst>
          </p:cNvPr>
          <p:cNvSpPr>
            <a:spLocks noGrp="1"/>
          </p:cNvSpPr>
          <p:nvPr>
            <p:ph type="dt" sz="half" idx="10"/>
          </p:nvPr>
        </p:nvSpPr>
        <p:spPr/>
        <p:txBody>
          <a:bodyPr/>
          <a:lstStyle/>
          <a:p>
            <a:fld id="{13C356DA-0BCB-45ED-8609-F600134EEAB0}" type="datetimeFigureOut">
              <a:rPr lang="nl-NL" smtClean="0"/>
              <a:t>24-9-2024</a:t>
            </a:fld>
            <a:endParaRPr lang="nl-NL"/>
          </a:p>
        </p:txBody>
      </p:sp>
      <p:sp>
        <p:nvSpPr>
          <p:cNvPr id="6" name="Footer Placeholder 5">
            <a:extLst>
              <a:ext uri="{FF2B5EF4-FFF2-40B4-BE49-F238E27FC236}">
                <a16:creationId xmlns:a16="http://schemas.microsoft.com/office/drawing/2014/main" id="{0C1A389A-9703-E494-A6D8-F855F1A6582A}"/>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3E1117F6-8A93-2C01-61BB-26CACA171220}"/>
              </a:ext>
            </a:extLst>
          </p:cNvPr>
          <p:cNvSpPr>
            <a:spLocks noGrp="1"/>
          </p:cNvSpPr>
          <p:nvPr>
            <p:ph type="sldNum" sz="quarter" idx="12"/>
          </p:nvPr>
        </p:nvSpPr>
        <p:spPr/>
        <p:txBody>
          <a:bodyPr/>
          <a:lstStyle/>
          <a:p>
            <a:fld id="{C2B95651-4DB5-4C02-B145-48DDC0BED8EB}" type="slidenum">
              <a:rPr lang="nl-NL" smtClean="0"/>
              <a:t>‹#›</a:t>
            </a:fld>
            <a:endParaRPr lang="nl-NL"/>
          </a:p>
        </p:txBody>
      </p:sp>
    </p:spTree>
    <p:extLst>
      <p:ext uri="{BB962C8B-B14F-4D97-AF65-F5344CB8AC3E}">
        <p14:creationId xmlns:p14="http://schemas.microsoft.com/office/powerpoint/2010/main" val="174879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82DDD-01FC-4192-C8F4-02A96A35A6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974D147-7412-C174-D6A6-5BA5B0F8A7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02B6C519-F9F4-018E-37CD-330118774F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356DA-0BCB-45ED-8609-F600134EEAB0}" type="datetimeFigureOut">
              <a:rPr lang="nl-NL" smtClean="0"/>
              <a:t>24-9-2024</a:t>
            </a:fld>
            <a:endParaRPr lang="nl-NL"/>
          </a:p>
        </p:txBody>
      </p:sp>
      <p:sp>
        <p:nvSpPr>
          <p:cNvPr id="5" name="Footer Placeholder 4">
            <a:extLst>
              <a:ext uri="{FF2B5EF4-FFF2-40B4-BE49-F238E27FC236}">
                <a16:creationId xmlns:a16="http://schemas.microsoft.com/office/drawing/2014/main" id="{5CD616FE-0AE1-3BD8-F24C-B2BAC1B000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E32D5D4B-6EEF-1DE6-43F3-26C2C9A0F9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95651-4DB5-4C02-B145-48DDC0BED8EB}" type="slidenum">
              <a:rPr lang="nl-NL" smtClean="0"/>
              <a:t>‹#›</a:t>
            </a:fld>
            <a:endParaRPr lang="nl-NL"/>
          </a:p>
        </p:txBody>
      </p:sp>
    </p:spTree>
    <p:extLst>
      <p:ext uri="{BB962C8B-B14F-4D97-AF65-F5344CB8AC3E}">
        <p14:creationId xmlns:p14="http://schemas.microsoft.com/office/powerpoint/2010/main" val="2937975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svg"/><Relationship Id="rId4" Type="http://schemas.openxmlformats.org/officeDocument/2006/relationships/image" Target="../media/image3.jp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9.jp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ey room full of question marks with an opening going out">
            <a:extLst>
              <a:ext uri="{FF2B5EF4-FFF2-40B4-BE49-F238E27FC236}">
                <a16:creationId xmlns:a16="http://schemas.microsoft.com/office/drawing/2014/main" id="{BA90F481-2BAB-F8FE-4A0C-786B010A05F0}"/>
              </a:ext>
            </a:extLst>
          </p:cNvPr>
          <p:cNvPicPr>
            <a:picLocks noChangeAspect="1"/>
          </p:cNvPicPr>
          <p:nvPr/>
        </p:nvPicPr>
        <p:blipFill>
          <a:blip r:embed="rId2">
            <a:alphaModFix amt="50000"/>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8EFCCB19-F655-AF5F-CBDC-F25511E0938E}"/>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effectLst/>
                <a:latin typeface="Calibri" panose="020F0502020204030204" pitchFamily="34" charset="0"/>
                <a:ea typeface="Calibri" panose="020F0502020204030204" pitchFamily="34" charset="0"/>
              </a:rPr>
              <a:t>On Traitors of Truth,</a:t>
            </a:r>
            <a:br>
              <a:rPr lang="en-US" dirty="0">
                <a:solidFill>
                  <a:srgbClr val="FFFFFF"/>
                </a:solidFill>
                <a:effectLst/>
                <a:latin typeface="Calibri" panose="020F0502020204030204" pitchFamily="34" charset="0"/>
                <a:ea typeface="Calibri" panose="020F0502020204030204" pitchFamily="34" charset="0"/>
              </a:rPr>
            </a:br>
            <a:r>
              <a:rPr lang="en-US" dirty="0">
                <a:solidFill>
                  <a:srgbClr val="FFFFFF"/>
                </a:solidFill>
                <a:effectLst/>
                <a:latin typeface="Calibri" panose="020F0502020204030204" pitchFamily="34" charset="0"/>
                <a:ea typeface="Calibri" panose="020F0502020204030204" pitchFamily="34" charset="0"/>
              </a:rPr>
              <a:t>Merchants of Doubt</a:t>
            </a:r>
            <a:endParaRPr lang="nl-NL" dirty="0">
              <a:solidFill>
                <a:srgbClr val="FFFFFF"/>
              </a:solidFill>
            </a:endParaRPr>
          </a:p>
        </p:txBody>
      </p:sp>
      <p:sp>
        <p:nvSpPr>
          <p:cNvPr id="3" name="Subtitle 2">
            <a:extLst>
              <a:ext uri="{FF2B5EF4-FFF2-40B4-BE49-F238E27FC236}">
                <a16:creationId xmlns:a16="http://schemas.microsoft.com/office/drawing/2014/main" id="{A38B1AD6-D3EB-6580-8AAE-528E3753647A}"/>
              </a:ext>
            </a:extLst>
          </p:cNvPr>
          <p:cNvSpPr>
            <a:spLocks noGrp="1"/>
          </p:cNvSpPr>
          <p:nvPr>
            <p:ph type="subTitle" idx="1"/>
          </p:nvPr>
        </p:nvSpPr>
        <p:spPr>
          <a:xfrm>
            <a:off x="1524000" y="4159404"/>
            <a:ext cx="9144000" cy="1098395"/>
          </a:xfrm>
        </p:spPr>
        <p:txBody>
          <a:bodyPr>
            <a:normAutofit fontScale="85000" lnSpcReduction="20000"/>
          </a:bodyPr>
          <a:lstStyle/>
          <a:p>
            <a:r>
              <a:rPr lang="en-US" sz="1700" dirty="0">
                <a:solidFill>
                  <a:srgbClr val="FFFFFF"/>
                </a:solidFill>
              </a:rPr>
              <a:t>Gerben ter Riet, MD PhD</a:t>
            </a:r>
          </a:p>
          <a:p>
            <a:r>
              <a:rPr lang="en-US" sz="1700" dirty="0">
                <a:solidFill>
                  <a:srgbClr val="FFFFFF"/>
                </a:solidFill>
              </a:rPr>
              <a:t>Faculty of Health, Sport &amp; Exercise</a:t>
            </a:r>
          </a:p>
          <a:p>
            <a:r>
              <a:rPr lang="en-US" sz="1700" dirty="0">
                <a:solidFill>
                  <a:srgbClr val="FFFFFF"/>
                </a:solidFill>
              </a:rPr>
              <a:t>Amsterdam University Applied Sciences</a:t>
            </a:r>
          </a:p>
          <a:p>
            <a:r>
              <a:rPr lang="en-US" sz="1700" dirty="0">
                <a:solidFill>
                  <a:srgbClr val="FFFFFF"/>
                </a:solidFill>
              </a:rPr>
              <a:t>orcid.org/0000-0002-2231-7637 </a:t>
            </a:r>
            <a:endParaRPr lang="nl-NL" sz="1700" dirty="0">
              <a:solidFill>
                <a:srgbClr val="FFFFFF"/>
              </a:solidFill>
            </a:endParaRPr>
          </a:p>
        </p:txBody>
      </p:sp>
    </p:spTree>
    <p:extLst>
      <p:ext uri="{BB962C8B-B14F-4D97-AF65-F5344CB8AC3E}">
        <p14:creationId xmlns:p14="http://schemas.microsoft.com/office/powerpoint/2010/main" val="343110792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45351A-EEC9-D611-3414-992185110549}"/>
              </a:ext>
            </a:extLst>
          </p:cNvPr>
          <p:cNvSpPr>
            <a:spLocks noGrp="1"/>
          </p:cNvSpPr>
          <p:nvPr>
            <p:ph type="title"/>
          </p:nvPr>
        </p:nvSpPr>
        <p:spPr>
          <a:xfrm>
            <a:off x="1155557" y="4551036"/>
            <a:ext cx="4284420" cy="1687143"/>
          </a:xfrm>
        </p:spPr>
        <p:txBody>
          <a:bodyPr vert="horz" lIns="91440" tIns="45720" rIns="91440" bIns="45720" rtlCol="0" anchor="t">
            <a:normAutofit/>
          </a:bodyPr>
          <a:lstStyle/>
          <a:p>
            <a:endParaRPr lang="en-US" kern="1200">
              <a:solidFill>
                <a:schemeClr val="bg1"/>
              </a:solidFill>
              <a:latin typeface="+mj-lt"/>
              <a:ea typeface="+mj-ea"/>
              <a:cs typeface="+mj-cs"/>
            </a:endParaRPr>
          </a:p>
        </p:txBody>
      </p:sp>
      <p:pic>
        <p:nvPicPr>
          <p:cNvPr id="11" name="Picture 10">
            <a:extLst>
              <a:ext uri="{FF2B5EF4-FFF2-40B4-BE49-F238E27FC236}">
                <a16:creationId xmlns:a16="http://schemas.microsoft.com/office/drawing/2014/main" id="{5684737C-596D-33B7-F9F2-D9ECDD8BBAA3}"/>
              </a:ext>
            </a:extLst>
          </p:cNvPr>
          <p:cNvPicPr>
            <a:picLocks noChangeAspect="1"/>
          </p:cNvPicPr>
          <p:nvPr/>
        </p:nvPicPr>
        <p:blipFill>
          <a:blip r:embed="rId3"/>
          <a:stretch>
            <a:fillRect/>
          </a:stretch>
        </p:blipFill>
        <p:spPr>
          <a:xfrm>
            <a:off x="1380038" y="637762"/>
            <a:ext cx="3848717" cy="3579307"/>
          </a:xfrm>
          <a:prstGeom prst="rect">
            <a:avLst/>
          </a:prstGeom>
        </p:spPr>
      </p:pic>
      <p:sp>
        <p:nvSpPr>
          <p:cNvPr id="31" name="Rectangle 3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ow holding a paintbrush&#10;&#10;Description automatically generated">
            <a:extLst>
              <a:ext uri="{FF2B5EF4-FFF2-40B4-BE49-F238E27FC236}">
                <a16:creationId xmlns:a16="http://schemas.microsoft.com/office/drawing/2014/main" id="{4AC24BD3-20A0-B01E-1C8F-1AD0F48926B7}"/>
              </a:ext>
            </a:extLst>
          </p:cNvPr>
          <p:cNvPicPr>
            <a:picLocks noChangeAspect="1"/>
          </p:cNvPicPr>
          <p:nvPr/>
        </p:nvPicPr>
        <p:blipFill>
          <a:blip r:embed="rId4"/>
          <a:stretch>
            <a:fillRect/>
          </a:stretch>
        </p:blipFill>
        <p:spPr>
          <a:xfrm>
            <a:off x="7593363" y="637762"/>
            <a:ext cx="2566991" cy="1758389"/>
          </a:xfrm>
          <a:prstGeom prst="rect">
            <a:avLst/>
          </a:prstGeom>
        </p:spPr>
      </p:pic>
      <p:pic>
        <p:nvPicPr>
          <p:cNvPr id="4" name="Picture 3" descr="A white background with black text&#10;&#10;Description automatically generated">
            <a:extLst>
              <a:ext uri="{FF2B5EF4-FFF2-40B4-BE49-F238E27FC236}">
                <a16:creationId xmlns:a16="http://schemas.microsoft.com/office/drawing/2014/main" id="{65883083-54A5-F680-6D33-E2BC37D287D1}"/>
              </a:ext>
            </a:extLst>
          </p:cNvPr>
          <p:cNvPicPr>
            <a:picLocks noChangeAspect="1"/>
          </p:cNvPicPr>
          <p:nvPr/>
        </p:nvPicPr>
        <p:blipFill>
          <a:blip r:embed="rId5"/>
          <a:stretch>
            <a:fillRect/>
          </a:stretch>
        </p:blipFill>
        <p:spPr>
          <a:xfrm>
            <a:off x="6734649" y="2653839"/>
            <a:ext cx="4284420" cy="1470581"/>
          </a:xfrm>
          <a:prstGeom prst="rect">
            <a:avLst/>
          </a:prstGeom>
        </p:spPr>
      </p:pic>
      <p:sp>
        <p:nvSpPr>
          <p:cNvPr id="33" name="Rectangle 32">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650" y="4552052"/>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A6B86D1E-DE21-2E58-470F-3838E7BEE32A}"/>
              </a:ext>
            </a:extLst>
          </p:cNvPr>
          <p:cNvSpPr>
            <a:spLocks noGrp="1"/>
          </p:cNvSpPr>
          <p:nvPr>
            <p:ph idx="1"/>
          </p:nvPr>
        </p:nvSpPr>
        <p:spPr>
          <a:xfrm>
            <a:off x="6734649" y="4758638"/>
            <a:ext cx="4284420" cy="1455891"/>
          </a:xfrm>
        </p:spPr>
        <p:txBody>
          <a:bodyPr>
            <a:normAutofit/>
          </a:bodyPr>
          <a:lstStyle/>
          <a:p>
            <a:endParaRPr lang="nl-NL" sz="1600" dirty="0"/>
          </a:p>
        </p:txBody>
      </p:sp>
      <p:sp>
        <p:nvSpPr>
          <p:cNvPr id="5" name="Arrow: Right 4">
            <a:extLst>
              <a:ext uri="{FF2B5EF4-FFF2-40B4-BE49-F238E27FC236}">
                <a16:creationId xmlns:a16="http://schemas.microsoft.com/office/drawing/2014/main" id="{1102539B-A2A1-BB14-F04B-D503440D38C9}"/>
              </a:ext>
            </a:extLst>
          </p:cNvPr>
          <p:cNvSpPr/>
          <p:nvPr/>
        </p:nvSpPr>
        <p:spPr>
          <a:xfrm>
            <a:off x="11066106" y="6321342"/>
            <a:ext cx="978408" cy="484632"/>
          </a:xfrm>
          <a:prstGeom prst="rightArrow">
            <a:avLst/>
          </a:prstGeom>
          <a:solidFill>
            <a:sysClr val="windowText" lastClr="000000"/>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943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D36F9873-642F-4EB5-9636-7DE2F9F95D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40" name="Oval 39">
              <a:extLst>
                <a:ext uri="{FF2B5EF4-FFF2-40B4-BE49-F238E27FC236}">
                  <a16:creationId xmlns:a16="http://schemas.microsoft.com/office/drawing/2014/main" id="{CF8B8011-BF73-4693-BD76-BCF02A8420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07329488-C25D-4C7C-814F-CEBFD5E7C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68D62A5-CA80-455B-8BF4-09BA31DC3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B320F636-F7FE-493A-AF45-D9E22016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CFAE76A-3CE9-4AC3-9975-186C6B3EEA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D2D7409-1AC7-4A0F-B79D-1664128FB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81CAC-AEE4-E186-B7D6-4BEA6A410EEB}"/>
              </a:ext>
            </a:extLst>
          </p:cNvPr>
          <p:cNvSpPr>
            <a:spLocks noGrp="1"/>
          </p:cNvSpPr>
          <p:nvPr>
            <p:ph type="title"/>
          </p:nvPr>
        </p:nvSpPr>
        <p:spPr>
          <a:xfrm>
            <a:off x="630935" y="630936"/>
            <a:ext cx="5330275" cy="1951075"/>
          </a:xfrm>
          <a:noFill/>
        </p:spPr>
        <p:txBody>
          <a:bodyPr vert="horz" lIns="91440" tIns="45720" rIns="91440" bIns="45720" rtlCol="0" anchor="t">
            <a:normAutofit/>
          </a:bodyPr>
          <a:lstStyle/>
          <a:p>
            <a:r>
              <a:rPr lang="en-US" sz="4800" dirty="0">
                <a:solidFill>
                  <a:schemeClr val="bg1"/>
                </a:solidFill>
              </a:rPr>
              <a:t>New Merchants of Doubt</a:t>
            </a:r>
          </a:p>
        </p:txBody>
      </p:sp>
      <p:sp>
        <p:nvSpPr>
          <p:cNvPr id="56" name="Content Placeholder 31">
            <a:extLst>
              <a:ext uri="{FF2B5EF4-FFF2-40B4-BE49-F238E27FC236}">
                <a16:creationId xmlns:a16="http://schemas.microsoft.com/office/drawing/2014/main" id="{3F2D120C-61B9-9375-985A-3CBE45D2CF7A}"/>
              </a:ext>
            </a:extLst>
          </p:cNvPr>
          <p:cNvSpPr>
            <a:spLocks noGrp="1"/>
          </p:cNvSpPr>
          <p:nvPr>
            <p:ph idx="1"/>
          </p:nvPr>
        </p:nvSpPr>
        <p:spPr>
          <a:xfrm>
            <a:off x="6167718" y="630936"/>
            <a:ext cx="4992469" cy="1951087"/>
          </a:xfrm>
          <a:noFill/>
        </p:spPr>
        <p:txBody>
          <a:bodyPr anchor="t">
            <a:normAutofit/>
          </a:bodyPr>
          <a:lstStyle/>
          <a:p>
            <a:pPr marL="0" indent="0">
              <a:buNone/>
            </a:pPr>
            <a:r>
              <a:rPr lang="en-US" sz="2400" i="1" dirty="0">
                <a:solidFill>
                  <a:schemeClr val="bg1"/>
                </a:solidFill>
              </a:rPr>
              <a:t>Tobacco – Strategic Defense Initiative (‘Star Wars’) – Acid Rain – Ozone – Secondhand Smoking -  Global Warming – Rachel Carson (‘Silent Spring’ (1962))</a:t>
            </a:r>
          </a:p>
        </p:txBody>
      </p:sp>
      <p:sp>
        <p:nvSpPr>
          <p:cNvPr id="49" name="Rectangle 48">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52" name="Straight Connector 51">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58" name="Straight Connector 57">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8" name="Content Placeholder 7" descr="A book cover with a smokestack&#10;&#10;Description automatically generated">
            <a:extLst>
              <a:ext uri="{FF2B5EF4-FFF2-40B4-BE49-F238E27FC236}">
                <a16:creationId xmlns:a16="http://schemas.microsoft.com/office/drawing/2014/main" id="{AABACD36-0C48-B8DB-5103-9DF633DA0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3744" y="2745889"/>
            <a:ext cx="2296316" cy="3492497"/>
          </a:xfrm>
          <a:prstGeom prst="rect">
            <a:avLst/>
          </a:prstGeom>
        </p:spPr>
      </p:pic>
      <p:grpSp>
        <p:nvGrpSpPr>
          <p:cNvPr id="63" name="Group 62">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3" y="2900856"/>
            <a:ext cx="304800" cy="429768"/>
            <a:chOff x="215328" y="-46937"/>
            <a:chExt cx="304800" cy="2773841"/>
          </a:xfrm>
        </p:grpSpPr>
        <p:cxnSp>
          <p:nvCxnSpPr>
            <p:cNvPr id="64" name="Straight Connector 63">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5" name="Content Placeholder 4" descr="A screenshot of a social media post&#10;&#10;Description automatically generated">
            <a:extLst>
              <a:ext uri="{FF2B5EF4-FFF2-40B4-BE49-F238E27FC236}">
                <a16:creationId xmlns:a16="http://schemas.microsoft.com/office/drawing/2014/main" id="{DED131E4-1F89-24DB-57AE-5F4098AD378C}"/>
              </a:ext>
            </a:extLst>
          </p:cNvPr>
          <p:cNvPicPr>
            <a:picLocks noChangeAspect="1"/>
          </p:cNvPicPr>
          <p:nvPr/>
        </p:nvPicPr>
        <p:blipFill>
          <a:blip r:embed="rId4"/>
          <a:stretch>
            <a:fillRect/>
          </a:stretch>
        </p:blipFill>
        <p:spPr>
          <a:xfrm>
            <a:off x="620122" y="2756875"/>
            <a:ext cx="5330898" cy="2971975"/>
          </a:xfrm>
          <a:prstGeom prst="rect">
            <a:avLst/>
          </a:prstGeom>
        </p:spPr>
      </p:pic>
    </p:spTree>
    <p:extLst>
      <p:ext uri="{BB962C8B-B14F-4D97-AF65-F5344CB8AC3E}">
        <p14:creationId xmlns:p14="http://schemas.microsoft.com/office/powerpoint/2010/main" val="2130312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D21226-E038-AD32-6765-49677069218C}"/>
              </a:ext>
            </a:extLst>
          </p:cNvPr>
          <p:cNvSpPr>
            <a:spLocks noGrp="1"/>
          </p:cNvSpPr>
          <p:nvPr>
            <p:ph type="title"/>
          </p:nvPr>
        </p:nvSpPr>
        <p:spPr>
          <a:xfrm>
            <a:off x="5894962" y="479493"/>
            <a:ext cx="5458838" cy="1325563"/>
          </a:xfrm>
        </p:spPr>
        <p:txBody>
          <a:bodyPr>
            <a:normAutofit/>
          </a:bodyPr>
          <a:lstStyle/>
          <a:p>
            <a:r>
              <a:rPr lang="en-GB" dirty="0">
                <a:effectLst/>
                <a:latin typeface="Calibri Light" panose="020F0302020204030204" pitchFamily="34" charset="0"/>
                <a:ea typeface="Calibri" panose="020F0502020204030204" pitchFamily="34" charset="0"/>
              </a:rPr>
              <a:t>Macro Strategies</a:t>
            </a:r>
            <a:endParaRPr lang="nl-NL" dirty="0"/>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CDBCDDF9-6BEC-7D5B-6363-E61B73B6739F}"/>
              </a:ext>
            </a:extLst>
          </p:cNvPr>
          <p:cNvPicPr>
            <a:picLocks noChangeAspect="1"/>
          </p:cNvPicPr>
          <p:nvPr/>
        </p:nvPicPr>
        <p:blipFill>
          <a:blip r:embed="rId3"/>
          <a:stretch>
            <a:fillRect/>
          </a:stretch>
        </p:blipFill>
        <p:spPr>
          <a:xfrm>
            <a:off x="703182" y="2549888"/>
            <a:ext cx="4777381" cy="158847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376CFC73-91AD-BDCA-9AAB-8A0B1A44B3B4}"/>
              </a:ext>
            </a:extLst>
          </p:cNvPr>
          <p:cNvSpPr>
            <a:spLocks noGrp="1"/>
          </p:cNvSpPr>
          <p:nvPr>
            <p:ph idx="1"/>
          </p:nvPr>
        </p:nvSpPr>
        <p:spPr>
          <a:xfrm>
            <a:off x="5894962" y="1984443"/>
            <a:ext cx="5458838" cy="4192520"/>
          </a:xfrm>
        </p:spPr>
        <p:txBody>
          <a:bodyPr>
            <a:normAutofit/>
          </a:bodyPr>
          <a:lstStyle/>
          <a:p>
            <a:pPr marL="457200" indent="-457200">
              <a:buFont typeface="+mj-lt"/>
              <a:buAutoNum type="arabicPeriod"/>
            </a:pPr>
            <a:r>
              <a:rPr lang="en-GB" sz="1500" dirty="0">
                <a:effectLst/>
                <a:latin typeface="+mj-lt"/>
                <a:ea typeface="Calibri" panose="020F0502020204030204" pitchFamily="34" charset="0"/>
              </a:rPr>
              <a:t>Influence the conduct and publication of science; skew evidence bases</a:t>
            </a:r>
          </a:p>
          <a:p>
            <a:pPr marL="457200" indent="-457200">
              <a:buFont typeface="+mj-lt"/>
              <a:buAutoNum type="arabicPeriod"/>
            </a:pPr>
            <a:endParaRPr lang="en-GB" sz="1500" dirty="0">
              <a:effectLst/>
              <a:latin typeface="+mj-lt"/>
              <a:ea typeface="Calibri" panose="020F0502020204030204" pitchFamily="34" charset="0"/>
            </a:endParaRPr>
          </a:p>
          <a:p>
            <a:pPr marL="457200" indent="-457200">
              <a:buFont typeface="+mj-lt"/>
              <a:buAutoNum type="arabicPeriod"/>
            </a:pPr>
            <a:r>
              <a:rPr lang="en-GB" sz="1500" dirty="0">
                <a:effectLst/>
                <a:latin typeface="+mj-lt"/>
                <a:ea typeface="Calibri" panose="020F0502020204030204" pitchFamily="34" charset="0"/>
              </a:rPr>
              <a:t>Undermine </a:t>
            </a:r>
            <a:r>
              <a:rPr lang="en-GB" sz="1500" dirty="0" err="1">
                <a:effectLst/>
                <a:latin typeface="+mj-lt"/>
                <a:ea typeface="Calibri" panose="020F0502020204030204" pitchFamily="34" charset="0"/>
              </a:rPr>
              <a:t>unfavorable</a:t>
            </a:r>
            <a:r>
              <a:rPr lang="en-GB" sz="1500" dirty="0">
                <a:effectLst/>
                <a:latin typeface="+mj-lt"/>
                <a:ea typeface="Calibri" panose="020F0502020204030204" pitchFamily="34" charset="0"/>
              </a:rPr>
              <a:t> science, create a distorted picture of the evidence base</a:t>
            </a:r>
          </a:p>
          <a:p>
            <a:pPr marL="457200" indent="-457200">
              <a:buFont typeface="+mj-lt"/>
              <a:buAutoNum type="arabicPeriod"/>
            </a:pPr>
            <a:endParaRPr lang="en-GB" sz="1500" dirty="0">
              <a:latin typeface="+mj-lt"/>
              <a:ea typeface="Calibri" panose="020F0502020204030204" pitchFamily="34" charset="0"/>
            </a:endParaRPr>
          </a:p>
          <a:p>
            <a:pPr marL="457200" indent="-457200">
              <a:buFont typeface="+mj-lt"/>
              <a:buAutoNum type="arabicPeriod"/>
            </a:pPr>
            <a:r>
              <a:rPr lang="en-GB" sz="1500" dirty="0">
                <a:effectLst/>
                <a:latin typeface="+mj-lt"/>
                <a:ea typeface="Calibri" panose="020F0502020204030204" pitchFamily="34" charset="0"/>
              </a:rPr>
              <a:t>Create an “echo chamber” for industry’s scientific messaging</a:t>
            </a:r>
          </a:p>
          <a:p>
            <a:pPr marL="457200" indent="-457200">
              <a:buFont typeface="+mj-lt"/>
              <a:buAutoNum type="arabicPeriod"/>
            </a:pPr>
            <a:endParaRPr lang="en-GB" sz="1500" dirty="0">
              <a:effectLst/>
              <a:latin typeface="+mj-lt"/>
              <a:ea typeface="Calibri" panose="020F0502020204030204" pitchFamily="34" charset="0"/>
            </a:endParaRPr>
          </a:p>
          <a:p>
            <a:pPr marL="457200" indent="-457200">
              <a:buFont typeface="+mj-lt"/>
              <a:buAutoNum type="arabicPeriod"/>
            </a:pPr>
            <a:r>
              <a:rPr lang="en-GB" sz="1500" dirty="0">
                <a:effectLst/>
                <a:latin typeface="+mj-lt"/>
                <a:ea typeface="Calibri" panose="020F0502020204030204" pitchFamily="34" charset="0"/>
                <a:cs typeface="Times New Roman" panose="02020603050405020304" pitchFamily="18" charset="0"/>
              </a:rPr>
              <a:t>Create industry-friendly policymaking environments which shape the use of science in policy-making</a:t>
            </a:r>
          </a:p>
          <a:p>
            <a:pPr marL="457200" indent="-457200">
              <a:buFont typeface="+mj-lt"/>
              <a:buAutoNum type="arabicPeriod"/>
            </a:pPr>
            <a:endParaRPr lang="en-GB" sz="1500" dirty="0">
              <a:latin typeface="+mj-lt"/>
              <a:ea typeface="Calibri" panose="020F0502020204030204" pitchFamily="34" charset="0"/>
              <a:cs typeface="Times New Roman" panose="02020603050405020304" pitchFamily="18" charset="0"/>
            </a:endParaRPr>
          </a:p>
          <a:p>
            <a:pPr marL="457200" indent="-457200">
              <a:buFont typeface="+mj-lt"/>
              <a:buAutoNum type="arabicPeriod"/>
            </a:pPr>
            <a:r>
              <a:rPr lang="en-GB" sz="1500" dirty="0">
                <a:effectLst/>
                <a:latin typeface="+mj-lt"/>
                <a:ea typeface="Calibri" panose="020F0502020204030204" pitchFamily="34" charset="0"/>
                <a:cs typeface="Times New Roman" panose="02020603050405020304" pitchFamily="18" charset="0"/>
              </a:rPr>
              <a:t>Manufacture trust in industry and its scientific messaging</a:t>
            </a:r>
            <a:endParaRPr lang="nl-NL" sz="1500" dirty="0">
              <a:latin typeface="+mj-lt"/>
            </a:endParaRPr>
          </a:p>
        </p:txBody>
      </p:sp>
    </p:spTree>
    <p:extLst>
      <p:ext uri="{BB962C8B-B14F-4D97-AF65-F5344CB8AC3E}">
        <p14:creationId xmlns:p14="http://schemas.microsoft.com/office/powerpoint/2010/main" val="991057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7A06CC-06A8-4DE0-E560-58AFFE8EDEFB}"/>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a:t>Eight industries covered</a:t>
            </a:r>
          </a:p>
        </p:txBody>
      </p:sp>
      <p:sp>
        <p:nvSpPr>
          <p:cNvPr id="3" name="Content Placeholder 2">
            <a:extLst>
              <a:ext uri="{FF2B5EF4-FFF2-40B4-BE49-F238E27FC236}">
                <a16:creationId xmlns:a16="http://schemas.microsoft.com/office/drawing/2014/main" id="{D4E378B6-2731-52F4-242B-CD9C8E2B41CC}"/>
              </a:ext>
            </a:extLst>
          </p:cNvPr>
          <p:cNvSpPr>
            <a:spLocks noGrp="1"/>
          </p:cNvSpPr>
          <p:nvPr>
            <p:ph idx="1"/>
          </p:nvPr>
        </p:nvSpPr>
        <p:spPr>
          <a:xfrm>
            <a:off x="638881" y="1922561"/>
            <a:ext cx="10909643" cy="552659"/>
          </a:xfrm>
        </p:spPr>
        <p:txBody>
          <a:bodyPr vert="horz" lIns="91440" tIns="45720" rIns="91440" bIns="45720" rtlCol="0" anchor="ctr">
            <a:normAutofit/>
          </a:bodyPr>
          <a:lstStyle/>
          <a:p>
            <a:pPr marL="0" indent="0" algn="ctr">
              <a:buNone/>
            </a:pPr>
            <a:r>
              <a:rPr lang="en-US" sz="2400"/>
              <a:t> </a:t>
            </a:r>
          </a:p>
        </p:txBody>
      </p:sp>
      <p:sp>
        <p:nvSpPr>
          <p:cNvPr id="20"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C5D3061-4ABF-2A43-02E0-27394F609403}"/>
              </a:ext>
            </a:extLst>
          </p:cNvPr>
          <p:cNvPicPr>
            <a:picLocks noChangeAspect="1"/>
          </p:cNvPicPr>
          <p:nvPr/>
        </p:nvPicPr>
        <p:blipFill>
          <a:blip r:embed="rId2"/>
          <a:stretch>
            <a:fillRect/>
          </a:stretch>
        </p:blipFill>
        <p:spPr>
          <a:xfrm>
            <a:off x="320040" y="3672936"/>
            <a:ext cx="5614416" cy="1545143"/>
          </a:xfrm>
          <a:prstGeom prst="rect">
            <a:avLst/>
          </a:prstGeom>
        </p:spPr>
      </p:pic>
      <p:graphicFrame>
        <p:nvGraphicFramePr>
          <p:cNvPr id="4" name="Table 3">
            <a:extLst>
              <a:ext uri="{FF2B5EF4-FFF2-40B4-BE49-F238E27FC236}">
                <a16:creationId xmlns:a16="http://schemas.microsoft.com/office/drawing/2014/main" id="{D95019E1-4A1B-949B-FA7F-1CF16FB50017}"/>
              </a:ext>
            </a:extLst>
          </p:cNvPr>
          <p:cNvGraphicFramePr>
            <a:graphicFrameLocks noGrp="1"/>
          </p:cNvGraphicFramePr>
          <p:nvPr>
            <p:extLst>
              <p:ext uri="{D42A27DB-BD31-4B8C-83A1-F6EECF244321}">
                <p14:modId xmlns:p14="http://schemas.microsoft.com/office/powerpoint/2010/main" val="2306959599"/>
              </p:ext>
            </p:extLst>
          </p:nvPr>
        </p:nvGraphicFramePr>
        <p:xfrm>
          <a:off x="6363284" y="2843901"/>
          <a:ext cx="5396841" cy="3203216"/>
        </p:xfrm>
        <a:graphic>
          <a:graphicData uri="http://schemas.openxmlformats.org/drawingml/2006/table">
            <a:tbl>
              <a:tblPr firstRow="1" firstCol="1" bandRow="1">
                <a:tableStyleId>{5C22544A-7EE6-4342-B048-85BDC9FD1C3A}</a:tableStyleId>
              </a:tblPr>
              <a:tblGrid>
                <a:gridCol w="3028970">
                  <a:extLst>
                    <a:ext uri="{9D8B030D-6E8A-4147-A177-3AD203B41FA5}">
                      <a16:colId xmlns:a16="http://schemas.microsoft.com/office/drawing/2014/main" val="2065525442"/>
                    </a:ext>
                  </a:extLst>
                </a:gridCol>
                <a:gridCol w="2367871">
                  <a:extLst>
                    <a:ext uri="{9D8B030D-6E8A-4147-A177-3AD203B41FA5}">
                      <a16:colId xmlns:a16="http://schemas.microsoft.com/office/drawing/2014/main" val="1115318499"/>
                    </a:ext>
                  </a:extLst>
                </a:gridCol>
              </a:tblGrid>
              <a:tr h="549344">
                <a:tc>
                  <a:txBody>
                    <a:bodyPr/>
                    <a:lstStyle/>
                    <a:p>
                      <a:pPr algn="ctr"/>
                      <a:r>
                        <a:rPr lang="en-GB" sz="3300">
                          <a:effectLst/>
                        </a:rPr>
                        <a:t>Tobacco</a:t>
                      </a:r>
                      <a:endParaRPr lang="nl-NL" sz="3300">
                        <a:effectLst/>
                        <a:latin typeface="Calibri" panose="020F0502020204030204" pitchFamily="34" charset="0"/>
                        <a:ea typeface="Calibri" panose="020F0502020204030204" pitchFamily="34" charset="0"/>
                        <a:cs typeface="Times New Roman" panose="02020603050405020304" pitchFamily="18" charset="0"/>
                      </a:endParaRPr>
                    </a:p>
                  </a:txBody>
                  <a:tcPr marL="81599" marR="81599" marT="0" marB="0">
                    <a:solidFill>
                      <a:schemeClr val="tx1"/>
                    </a:solidFill>
                  </a:tcPr>
                </a:tc>
                <a:tc>
                  <a:txBody>
                    <a:bodyPr/>
                    <a:lstStyle/>
                    <a:p>
                      <a:pPr algn="ctr"/>
                      <a:r>
                        <a:rPr lang="en-GB" sz="3300">
                          <a:effectLst/>
                        </a:rPr>
                        <a:t>Pharma</a:t>
                      </a:r>
                      <a:endParaRPr lang="nl-NL" sz="3300">
                        <a:effectLst/>
                        <a:latin typeface="Calibri" panose="020F0502020204030204" pitchFamily="34" charset="0"/>
                        <a:ea typeface="Calibri" panose="020F0502020204030204" pitchFamily="34" charset="0"/>
                        <a:cs typeface="Times New Roman" panose="02020603050405020304" pitchFamily="18" charset="0"/>
                      </a:endParaRPr>
                    </a:p>
                  </a:txBody>
                  <a:tcPr marL="81599" marR="81599" marT="0" marB="0">
                    <a:solidFill>
                      <a:schemeClr val="tx1"/>
                    </a:solidFill>
                  </a:tcPr>
                </a:tc>
                <a:extLst>
                  <a:ext uri="{0D108BD9-81ED-4DB2-BD59-A6C34878D82A}">
                    <a16:rowId xmlns:a16="http://schemas.microsoft.com/office/drawing/2014/main" val="1729106031"/>
                  </a:ext>
                </a:extLst>
              </a:tr>
              <a:tr h="1052264">
                <a:tc>
                  <a:txBody>
                    <a:bodyPr/>
                    <a:lstStyle/>
                    <a:p>
                      <a:pPr algn="ctr"/>
                      <a:r>
                        <a:rPr lang="en-GB" sz="3300">
                          <a:effectLst/>
                        </a:rPr>
                        <a:t>Alcohol</a:t>
                      </a:r>
                      <a:endParaRPr lang="nl-NL" sz="3300">
                        <a:effectLst/>
                        <a:latin typeface="Calibri" panose="020F0502020204030204" pitchFamily="34" charset="0"/>
                        <a:ea typeface="Calibri" panose="020F0502020204030204" pitchFamily="34" charset="0"/>
                        <a:cs typeface="Times New Roman" panose="02020603050405020304" pitchFamily="18" charset="0"/>
                      </a:endParaRPr>
                    </a:p>
                  </a:txBody>
                  <a:tcPr marL="81599" marR="81599" marT="0" marB="0">
                    <a:solidFill>
                      <a:schemeClr val="tx1"/>
                    </a:solidFill>
                  </a:tcPr>
                </a:tc>
                <a:tc>
                  <a:txBody>
                    <a:bodyPr/>
                    <a:lstStyle/>
                    <a:p>
                      <a:pPr algn="ctr"/>
                      <a:r>
                        <a:rPr lang="en-GB" sz="3300" b="1">
                          <a:solidFill>
                            <a:schemeClr val="bg1"/>
                          </a:solidFill>
                          <a:effectLst/>
                        </a:rPr>
                        <a:t>Fossil fuels</a:t>
                      </a:r>
                      <a:endParaRPr lang="nl-NL" sz="33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599" marR="81599" marT="0" marB="0">
                    <a:solidFill>
                      <a:schemeClr val="tx1"/>
                    </a:solidFill>
                  </a:tcPr>
                </a:tc>
                <a:extLst>
                  <a:ext uri="{0D108BD9-81ED-4DB2-BD59-A6C34878D82A}">
                    <a16:rowId xmlns:a16="http://schemas.microsoft.com/office/drawing/2014/main" val="1274149012"/>
                  </a:ext>
                </a:extLst>
              </a:tr>
              <a:tr h="549344">
                <a:tc>
                  <a:txBody>
                    <a:bodyPr/>
                    <a:lstStyle/>
                    <a:p>
                      <a:pPr algn="ctr"/>
                      <a:r>
                        <a:rPr lang="en-GB" sz="3300">
                          <a:effectLst/>
                        </a:rPr>
                        <a:t>Food and drink</a:t>
                      </a:r>
                      <a:endParaRPr lang="nl-NL" sz="3300">
                        <a:effectLst/>
                        <a:latin typeface="Calibri" panose="020F0502020204030204" pitchFamily="34" charset="0"/>
                        <a:ea typeface="Calibri" panose="020F0502020204030204" pitchFamily="34" charset="0"/>
                        <a:cs typeface="Times New Roman" panose="02020603050405020304" pitchFamily="18" charset="0"/>
                      </a:endParaRPr>
                    </a:p>
                  </a:txBody>
                  <a:tcPr marL="81599" marR="81599" marT="0" marB="0">
                    <a:solidFill>
                      <a:schemeClr val="tx1"/>
                    </a:solidFill>
                  </a:tcPr>
                </a:tc>
                <a:tc>
                  <a:txBody>
                    <a:bodyPr/>
                    <a:lstStyle/>
                    <a:p>
                      <a:pPr algn="ctr"/>
                      <a:r>
                        <a:rPr lang="en-GB" sz="3300" b="1">
                          <a:solidFill>
                            <a:schemeClr val="bg1"/>
                          </a:solidFill>
                          <a:effectLst/>
                        </a:rPr>
                        <a:t>Extractive</a:t>
                      </a:r>
                      <a:endParaRPr lang="nl-NL" sz="33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599" marR="81599" marT="0" marB="0">
                    <a:solidFill>
                      <a:schemeClr val="tx1"/>
                    </a:solidFill>
                  </a:tcPr>
                </a:tc>
                <a:extLst>
                  <a:ext uri="{0D108BD9-81ED-4DB2-BD59-A6C34878D82A}">
                    <a16:rowId xmlns:a16="http://schemas.microsoft.com/office/drawing/2014/main" val="418305195"/>
                  </a:ext>
                </a:extLst>
              </a:tr>
              <a:tr h="1052264">
                <a:tc>
                  <a:txBody>
                    <a:bodyPr/>
                    <a:lstStyle/>
                    <a:p>
                      <a:pPr algn="ctr"/>
                      <a:r>
                        <a:rPr lang="en-GB" sz="3300">
                          <a:effectLst/>
                        </a:rPr>
                        <a:t>Chemicals/ manufacturing</a:t>
                      </a:r>
                      <a:endParaRPr lang="nl-NL" sz="3300">
                        <a:effectLst/>
                        <a:latin typeface="Calibri" panose="020F0502020204030204" pitchFamily="34" charset="0"/>
                        <a:ea typeface="Calibri" panose="020F0502020204030204" pitchFamily="34" charset="0"/>
                        <a:cs typeface="Times New Roman" panose="02020603050405020304" pitchFamily="18" charset="0"/>
                      </a:endParaRPr>
                    </a:p>
                  </a:txBody>
                  <a:tcPr marL="81599" marR="81599" marT="0" marB="0">
                    <a:solidFill>
                      <a:schemeClr val="tx1"/>
                    </a:solidFill>
                  </a:tcPr>
                </a:tc>
                <a:tc>
                  <a:txBody>
                    <a:bodyPr/>
                    <a:lstStyle/>
                    <a:p>
                      <a:pPr algn="ctr"/>
                      <a:r>
                        <a:rPr lang="en-GB" sz="3300" b="1">
                          <a:solidFill>
                            <a:schemeClr val="bg1"/>
                          </a:solidFill>
                          <a:effectLst/>
                        </a:rPr>
                        <a:t>Gambling</a:t>
                      </a:r>
                      <a:endParaRPr lang="nl-NL" sz="33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599" marR="81599" marT="0" marB="0">
                    <a:solidFill>
                      <a:schemeClr val="tx1"/>
                    </a:solidFill>
                  </a:tcPr>
                </a:tc>
                <a:extLst>
                  <a:ext uri="{0D108BD9-81ED-4DB2-BD59-A6C34878D82A}">
                    <a16:rowId xmlns:a16="http://schemas.microsoft.com/office/drawing/2014/main" val="1768688105"/>
                  </a:ext>
                </a:extLst>
              </a:tr>
            </a:tbl>
          </a:graphicData>
        </a:graphic>
      </p:graphicFrame>
      <p:pic>
        <p:nvPicPr>
          <p:cNvPr id="8" name="Picture 7" descr="A blue and yellow gear with text&#10;&#10;Description automatically generated">
            <a:extLst>
              <a:ext uri="{FF2B5EF4-FFF2-40B4-BE49-F238E27FC236}">
                <a16:creationId xmlns:a16="http://schemas.microsoft.com/office/drawing/2014/main" id="{17B109D4-7F4D-3417-E44D-22F40BF8A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81" y="2283014"/>
            <a:ext cx="1220958" cy="1111851"/>
          </a:xfrm>
          <a:prstGeom prst="rect">
            <a:avLst/>
          </a:prstGeom>
        </p:spPr>
      </p:pic>
    </p:spTree>
    <p:extLst>
      <p:ext uri="{BB962C8B-B14F-4D97-AF65-F5344CB8AC3E}">
        <p14:creationId xmlns:p14="http://schemas.microsoft.com/office/powerpoint/2010/main" val="2891031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18B749C-7DC2-5B06-E9D8-AD92D74AEE3C}"/>
              </a:ext>
            </a:extLst>
          </p:cNvPr>
          <p:cNvGraphicFramePr>
            <a:graphicFrameLocks noGrp="1"/>
          </p:cNvGraphicFramePr>
          <p:nvPr>
            <p:ph idx="4294967295"/>
            <p:extLst>
              <p:ext uri="{D42A27DB-BD31-4B8C-83A1-F6EECF244321}">
                <p14:modId xmlns:p14="http://schemas.microsoft.com/office/powerpoint/2010/main" val="499592930"/>
              </p:ext>
            </p:extLst>
          </p:nvPr>
        </p:nvGraphicFramePr>
        <p:xfrm>
          <a:off x="0" y="-14468"/>
          <a:ext cx="12192000" cy="13613557"/>
        </p:xfrm>
        <a:graphic>
          <a:graphicData uri="http://schemas.openxmlformats.org/drawingml/2006/table">
            <a:tbl>
              <a:tblPr firstRow="1" bandRow="1">
                <a:tableStyleId>{5C22544A-7EE6-4342-B048-85BDC9FD1C3A}</a:tableStyleId>
              </a:tblPr>
              <a:tblGrid>
                <a:gridCol w="3072809">
                  <a:extLst>
                    <a:ext uri="{9D8B030D-6E8A-4147-A177-3AD203B41FA5}">
                      <a16:colId xmlns:a16="http://schemas.microsoft.com/office/drawing/2014/main" val="2704411344"/>
                    </a:ext>
                  </a:extLst>
                </a:gridCol>
                <a:gridCol w="9119191">
                  <a:extLst>
                    <a:ext uri="{9D8B030D-6E8A-4147-A177-3AD203B41FA5}">
                      <a16:colId xmlns:a16="http://schemas.microsoft.com/office/drawing/2014/main" val="3693203709"/>
                    </a:ext>
                  </a:extLst>
                </a:gridCol>
              </a:tblGrid>
              <a:tr h="433610">
                <a:tc>
                  <a:txBody>
                    <a:bodyPr/>
                    <a:lstStyle/>
                    <a:p>
                      <a:r>
                        <a:rPr lang="en-US" dirty="0"/>
                        <a:t>Corporate strategy</a:t>
                      </a:r>
                      <a:endParaRPr lang="nl-NL" dirty="0"/>
                    </a:p>
                  </a:txBody>
                  <a:tcPr/>
                </a:tc>
                <a:tc>
                  <a:txBody>
                    <a:bodyPr/>
                    <a:lstStyle/>
                    <a:p>
                      <a:r>
                        <a:rPr lang="en-US" dirty="0"/>
                        <a:t>Examples</a:t>
                      </a:r>
                      <a:endParaRPr lang="nl-NL" dirty="0"/>
                    </a:p>
                  </a:txBody>
                  <a:tcPr/>
                </a:tc>
                <a:extLst>
                  <a:ext uri="{0D108BD9-81ED-4DB2-BD59-A6C34878D82A}">
                    <a16:rowId xmlns:a16="http://schemas.microsoft.com/office/drawing/2014/main" val="3480118926"/>
                  </a:ext>
                </a:extLst>
              </a:tr>
              <a:tr h="2799919">
                <a:tc>
                  <a:txBody>
                    <a:bodyPr/>
                    <a:lstStyle/>
                    <a:p>
                      <a:r>
                        <a:rPr lang="en-US" sz="2400" dirty="0"/>
                        <a:t>5.1. </a:t>
                      </a:r>
                      <a:r>
                        <a:rPr lang="en-GB" sz="2400" kern="1200" dirty="0">
                          <a:solidFill>
                            <a:schemeClr val="dk1"/>
                          </a:solidFill>
                          <a:effectLst/>
                          <a:latin typeface="+mn-lt"/>
                          <a:ea typeface="+mn-ea"/>
                          <a:cs typeface="+mn-cs"/>
                        </a:rPr>
                        <a:t>Manufacture a picture of industry credibility</a:t>
                      </a:r>
                      <a:endParaRPr lang="nl-NL" sz="2400" dirty="0"/>
                    </a:p>
                  </a:txBody>
                  <a:tcPr/>
                </a:tc>
                <a:tc>
                  <a:txBody>
                    <a:bodyPr/>
                    <a:lstStyle/>
                    <a:p>
                      <a:r>
                        <a:rPr lang="en-GB" sz="2400" kern="1200" dirty="0">
                          <a:solidFill>
                            <a:schemeClr val="dk1"/>
                          </a:solidFill>
                          <a:effectLst/>
                          <a:latin typeface="+mn-lt"/>
                          <a:ea typeface="+mn-ea"/>
                          <a:cs typeface="+mn-cs"/>
                        </a:rPr>
                        <a:t>Normalise industry’s presence in academic settings in attempts to gain trust and scientific credibility; Use recruitment and funding of scientific experts to enhance industry credibility; Fund academics, students, patient associations, infrastructure; Inflate the scientific credibility of industry science, scientists, and scientific perspectives </a:t>
                      </a:r>
                      <a:endParaRPr lang="nl-NL" sz="2400" dirty="0"/>
                    </a:p>
                  </a:txBody>
                  <a:tcPr/>
                </a:tc>
                <a:extLst>
                  <a:ext uri="{0D108BD9-81ED-4DB2-BD59-A6C34878D82A}">
                    <a16:rowId xmlns:a16="http://schemas.microsoft.com/office/drawing/2014/main" val="4282280754"/>
                  </a:ext>
                </a:extLst>
              </a:tr>
              <a:tr h="4588956">
                <a:tc>
                  <a:txBody>
                    <a:bodyPr/>
                    <a:lstStyle/>
                    <a:p>
                      <a:r>
                        <a:rPr lang="en-US" sz="2400" dirty="0"/>
                        <a:t>5.2. </a:t>
                      </a:r>
                      <a:r>
                        <a:rPr lang="en-GB" sz="2400" kern="1200" dirty="0">
                          <a:solidFill>
                            <a:schemeClr val="dk1"/>
                          </a:solidFill>
                          <a:effectLst/>
                          <a:latin typeface="+mn-lt"/>
                          <a:ea typeface="+mn-ea"/>
                          <a:cs typeface="+mn-cs"/>
                        </a:rPr>
                        <a:t>Conceal industry’s involvement in science, scientific messaging and influence on policy reforms</a:t>
                      </a:r>
                      <a:endParaRPr lang="nl-NL" sz="2400" dirty="0"/>
                    </a:p>
                  </a:txBody>
                  <a:tcPr/>
                </a:tc>
                <a:tc>
                  <a:txBody>
                    <a:bodyPr/>
                    <a:lstStyle/>
                    <a:p>
                      <a:r>
                        <a:rPr lang="en-GB" sz="2400" kern="1200" dirty="0">
                          <a:solidFill>
                            <a:schemeClr val="dk1"/>
                          </a:solidFill>
                          <a:effectLst/>
                          <a:latin typeface="+mn-lt"/>
                          <a:ea typeface="+mn-ea"/>
                          <a:cs typeface="+mn-cs"/>
                        </a:rPr>
                        <a:t>Create or fund 3rd party organisations (using names which sound independent) to produce science, e.g. Institute for Biological Research, </a:t>
                      </a:r>
                      <a:r>
                        <a:rPr lang="en-GB" sz="2400" kern="1200" dirty="0" err="1">
                          <a:solidFill>
                            <a:schemeClr val="dk1"/>
                          </a:solidFill>
                          <a:effectLst/>
                          <a:latin typeface="+mn-lt"/>
                          <a:ea typeface="+mn-ea"/>
                          <a:cs typeface="+mn-cs"/>
                        </a:rPr>
                        <a:t>Center</a:t>
                      </a:r>
                      <a:r>
                        <a:rPr lang="en-GB" sz="2400" kern="1200" dirty="0">
                          <a:solidFill>
                            <a:schemeClr val="dk1"/>
                          </a:solidFill>
                          <a:effectLst/>
                          <a:latin typeface="+mn-lt"/>
                          <a:ea typeface="+mn-ea"/>
                          <a:cs typeface="+mn-cs"/>
                        </a:rPr>
                        <a:t> for Indoor Air Research, American Enterprise Institute; Ghost-write studies or use ghost-writing companies to do so and publish the work using prestigious “guest authors”; Fund letters to the editor without disclosing financial conflicts of interest</a:t>
                      </a:r>
                      <a:endParaRPr lang="nl-NL" sz="2400" dirty="0"/>
                    </a:p>
                  </a:txBody>
                  <a:tcPr/>
                </a:tc>
                <a:extLst>
                  <a:ext uri="{0D108BD9-81ED-4DB2-BD59-A6C34878D82A}">
                    <a16:rowId xmlns:a16="http://schemas.microsoft.com/office/drawing/2014/main" val="1104230918"/>
                  </a:ext>
                </a:extLst>
              </a:tr>
              <a:tr h="1071999">
                <a:tc>
                  <a:txBody>
                    <a:bodyPr/>
                    <a:lstStyle/>
                    <a:p>
                      <a:endParaRPr lang="nl-NL" dirty="0"/>
                    </a:p>
                  </a:txBody>
                  <a:tcPr/>
                </a:tc>
                <a:tc>
                  <a:txBody>
                    <a:bodyPr/>
                    <a:lstStyle/>
                    <a:p>
                      <a:endParaRPr lang="nl-NL" dirty="0"/>
                    </a:p>
                  </a:txBody>
                  <a:tcPr/>
                </a:tc>
                <a:extLst>
                  <a:ext uri="{0D108BD9-81ED-4DB2-BD59-A6C34878D82A}">
                    <a16:rowId xmlns:a16="http://schemas.microsoft.com/office/drawing/2014/main" val="760392514"/>
                  </a:ext>
                </a:extLst>
              </a:tr>
              <a:tr h="1389927">
                <a:tc>
                  <a:txBody>
                    <a:bodyPr/>
                    <a:lstStyle/>
                    <a:p>
                      <a:endParaRPr lang="nl-NL" dirty="0"/>
                    </a:p>
                  </a:txBody>
                  <a:tcPr/>
                </a:tc>
                <a:tc>
                  <a:txBody>
                    <a:bodyPr/>
                    <a:lstStyle/>
                    <a:p>
                      <a:endParaRPr lang="nl-NL" dirty="0"/>
                    </a:p>
                  </a:txBody>
                  <a:tcPr/>
                </a:tc>
                <a:extLst>
                  <a:ext uri="{0D108BD9-81ED-4DB2-BD59-A6C34878D82A}">
                    <a16:rowId xmlns:a16="http://schemas.microsoft.com/office/drawing/2014/main" val="3859307436"/>
                  </a:ext>
                </a:extLst>
              </a:tr>
              <a:tr h="1389927">
                <a:tc>
                  <a:txBody>
                    <a:bodyPr/>
                    <a:lstStyle/>
                    <a:p>
                      <a:endParaRPr lang="nl-NL" dirty="0"/>
                    </a:p>
                  </a:txBody>
                  <a:tcPr/>
                </a:tc>
                <a:tc>
                  <a:txBody>
                    <a:bodyPr/>
                    <a:lstStyle/>
                    <a:p>
                      <a:endParaRPr lang="en-US" dirty="0"/>
                    </a:p>
                  </a:txBody>
                  <a:tcPr/>
                </a:tc>
                <a:extLst>
                  <a:ext uri="{0D108BD9-81ED-4DB2-BD59-A6C34878D82A}">
                    <a16:rowId xmlns:a16="http://schemas.microsoft.com/office/drawing/2014/main" val="492770750"/>
                  </a:ext>
                </a:extLst>
              </a:tr>
              <a:tr h="1071999">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454421598"/>
                  </a:ext>
                </a:extLst>
              </a:tr>
              <a:tr h="433610">
                <a:tc gridSpan="2">
                  <a:txBody>
                    <a:bodyPr/>
                    <a:lstStyle/>
                    <a:p>
                      <a:endParaRPr lang="nl-NL" dirty="0"/>
                    </a:p>
                  </a:txBody>
                  <a:tcPr/>
                </a:tc>
                <a:tc hMerge="1">
                  <a:txBody>
                    <a:bodyPr/>
                    <a:lstStyle/>
                    <a:p>
                      <a:endParaRPr lang="nl-NL" dirty="0"/>
                    </a:p>
                  </a:txBody>
                  <a:tcPr/>
                </a:tc>
                <a:extLst>
                  <a:ext uri="{0D108BD9-81ED-4DB2-BD59-A6C34878D82A}">
                    <a16:rowId xmlns:a16="http://schemas.microsoft.com/office/drawing/2014/main" val="568915741"/>
                  </a:ext>
                </a:extLst>
              </a:tr>
              <a:tr h="433610">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892542823"/>
                  </a:ext>
                </a:extLst>
              </a:tr>
            </a:tbl>
          </a:graphicData>
        </a:graphic>
      </p:graphicFrame>
    </p:spTree>
    <p:extLst>
      <p:ext uri="{BB962C8B-B14F-4D97-AF65-F5344CB8AC3E}">
        <p14:creationId xmlns:p14="http://schemas.microsoft.com/office/powerpoint/2010/main" val="4016433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8FD1EE-CBB1-89EB-77BE-DC36FD005C6D}"/>
              </a:ext>
            </a:extLst>
          </p:cNvPr>
          <p:cNvSpPr>
            <a:spLocks noGrp="1"/>
          </p:cNvSpPr>
          <p:nvPr>
            <p:ph type="title"/>
          </p:nvPr>
        </p:nvSpPr>
        <p:spPr>
          <a:xfrm>
            <a:off x="686834" y="1153572"/>
            <a:ext cx="3200400" cy="4461163"/>
          </a:xfrm>
        </p:spPr>
        <p:txBody>
          <a:bodyPr>
            <a:normAutofit/>
          </a:bodyPr>
          <a:lstStyle/>
          <a:p>
            <a:r>
              <a:rPr lang="en-GB" kern="1200" dirty="0">
                <a:solidFill>
                  <a:srgbClr val="FFFFFF"/>
                </a:solidFill>
                <a:effectLst/>
                <a:latin typeface="+mn-lt"/>
                <a:ea typeface="+mn-ea"/>
                <a:cs typeface="+mn-cs"/>
              </a:rPr>
              <a:t>5.2. Fund 3rd parties to amplify or shape their scientific stances</a:t>
            </a:r>
            <a:endParaRPr lang="nl-NL"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6467F47-879F-48FC-A1E4-7DCEA3689373}"/>
              </a:ext>
            </a:extLst>
          </p:cNvPr>
          <p:cNvSpPr>
            <a:spLocks noGrp="1"/>
          </p:cNvSpPr>
          <p:nvPr>
            <p:ph idx="1"/>
          </p:nvPr>
        </p:nvSpPr>
        <p:spPr>
          <a:xfrm>
            <a:off x="4447308" y="591344"/>
            <a:ext cx="6906491" cy="5585619"/>
          </a:xfrm>
        </p:spPr>
        <p:txBody>
          <a:bodyPr anchor="ctr">
            <a:normAutofit/>
          </a:bodyPr>
          <a:lstStyle/>
          <a:p>
            <a:pPr marL="0" indent="0">
              <a:buNone/>
            </a:pPr>
            <a:endParaRPr lang="en-US" dirty="0"/>
          </a:p>
          <a:p>
            <a:pPr marL="0" indent="0">
              <a:buNone/>
            </a:pPr>
            <a:r>
              <a:rPr lang="en-US" dirty="0"/>
              <a:t>A 1978 manual for industries facing regulation, for instance, advised “co-opting” academics and “identifying the leading experts in each relevant field and hiring them as consultants or advisors, or giving them research grants and the like…</a:t>
            </a:r>
            <a:r>
              <a:rPr lang="en-US" b="1" dirty="0"/>
              <a:t>it must not be too blatant, for the experts themselves must not recognize that they have lost their objectivity…</a:t>
            </a:r>
            <a:r>
              <a:rPr lang="en-US" dirty="0"/>
              <a:t>” (</a:t>
            </a:r>
            <a:r>
              <a:rPr lang="en-US" dirty="0" err="1"/>
              <a:t>Franta</a:t>
            </a:r>
            <a:r>
              <a:rPr lang="en-US" dirty="0"/>
              <a:t>, 2022; Owen &amp; </a:t>
            </a:r>
            <a:r>
              <a:rPr lang="en-US" dirty="0" err="1"/>
              <a:t>Braeutigam</a:t>
            </a:r>
            <a:r>
              <a:rPr lang="en-US" dirty="0"/>
              <a:t>, 1978).4</a:t>
            </a:r>
            <a:endParaRPr lang="nl-NL" dirty="0"/>
          </a:p>
        </p:txBody>
      </p:sp>
    </p:spTree>
    <p:extLst>
      <p:ext uri="{BB962C8B-B14F-4D97-AF65-F5344CB8AC3E}">
        <p14:creationId xmlns:p14="http://schemas.microsoft.com/office/powerpoint/2010/main" val="1892612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9A928B-E94E-8AB8-4AB6-5037C92061AB}"/>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4600">
                <a:effectLst/>
              </a:rPr>
              <a:t>3.2. Create front groups to amplify industry-friendly scientific messages</a:t>
            </a:r>
            <a:endParaRPr lang="en-US" sz="4600"/>
          </a:p>
        </p:txBody>
      </p:sp>
      <p:sp>
        <p:nvSpPr>
          <p:cNvPr id="23"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88F7B65-12B3-FC40-43EB-71A17308671C}"/>
              </a:ext>
            </a:extLst>
          </p:cNvPr>
          <p:cNvPicPr>
            <a:picLocks noChangeAspect="1"/>
          </p:cNvPicPr>
          <p:nvPr/>
        </p:nvPicPr>
        <p:blipFill>
          <a:blip r:embed="rId3"/>
          <a:stretch>
            <a:fillRect/>
          </a:stretch>
        </p:blipFill>
        <p:spPr>
          <a:xfrm>
            <a:off x="320040" y="2943651"/>
            <a:ext cx="5614416" cy="3003713"/>
          </a:xfrm>
          <a:prstGeom prst="rect">
            <a:avLst/>
          </a:prstGeom>
        </p:spPr>
      </p:pic>
      <p:pic>
        <p:nvPicPr>
          <p:cNvPr id="4" name="Content Placeholder 3">
            <a:extLst>
              <a:ext uri="{FF2B5EF4-FFF2-40B4-BE49-F238E27FC236}">
                <a16:creationId xmlns:a16="http://schemas.microsoft.com/office/drawing/2014/main" id="{747B27D3-5D73-DF3E-8D51-72920190DB79}"/>
              </a:ext>
            </a:extLst>
          </p:cNvPr>
          <p:cNvPicPr>
            <a:picLocks noGrp="1" noChangeAspect="1"/>
          </p:cNvPicPr>
          <p:nvPr>
            <p:ph idx="1"/>
          </p:nvPr>
        </p:nvPicPr>
        <p:blipFill>
          <a:blip r:embed="rId4"/>
          <a:stretch>
            <a:fillRect/>
          </a:stretch>
        </p:blipFill>
        <p:spPr>
          <a:xfrm>
            <a:off x="6254496" y="3736688"/>
            <a:ext cx="5614416" cy="1417639"/>
          </a:xfrm>
          <a:prstGeom prst="rect">
            <a:avLst/>
          </a:prstGeom>
        </p:spPr>
      </p:pic>
    </p:spTree>
    <p:extLst>
      <p:ext uri="{BB962C8B-B14F-4D97-AF65-F5344CB8AC3E}">
        <p14:creationId xmlns:p14="http://schemas.microsoft.com/office/powerpoint/2010/main" val="946136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667F6-A1A6-AA9C-A3BC-B467CD61173C}"/>
              </a:ext>
            </a:extLst>
          </p:cNvPr>
          <p:cNvSpPr>
            <a:spLocks noGrp="1"/>
          </p:cNvSpPr>
          <p:nvPr>
            <p:ph type="title"/>
          </p:nvPr>
        </p:nvSpPr>
        <p:spPr/>
        <p:txBody>
          <a:bodyPr>
            <a:noAutofit/>
          </a:bodyPr>
          <a:lstStyle/>
          <a:p>
            <a:r>
              <a:rPr lang="en-GB" sz="3600" kern="1200" dirty="0">
                <a:solidFill>
                  <a:schemeClr val="dk1"/>
                </a:solidFill>
                <a:effectLst/>
                <a:latin typeface="+mn-lt"/>
                <a:ea typeface="+mn-ea"/>
                <a:cs typeface="+mn-cs"/>
              </a:rPr>
              <a:t>3.3. Use education, events, and meetings to disseminate industry-</a:t>
            </a:r>
            <a:r>
              <a:rPr lang="en-GB" sz="3600" kern="1200" dirty="0" err="1">
                <a:solidFill>
                  <a:schemeClr val="dk1"/>
                </a:solidFill>
                <a:effectLst/>
                <a:latin typeface="+mn-lt"/>
                <a:ea typeface="+mn-ea"/>
                <a:cs typeface="+mn-cs"/>
              </a:rPr>
              <a:t>favorable</a:t>
            </a:r>
            <a:r>
              <a:rPr lang="en-GB" sz="3600" kern="1200" dirty="0">
                <a:solidFill>
                  <a:schemeClr val="dk1"/>
                </a:solidFill>
                <a:effectLst/>
                <a:latin typeface="+mn-lt"/>
                <a:ea typeface="+mn-ea"/>
                <a:cs typeface="+mn-cs"/>
              </a:rPr>
              <a:t> scientific messages</a:t>
            </a:r>
            <a:endParaRPr lang="nl-NL" sz="3600" dirty="0"/>
          </a:p>
        </p:txBody>
      </p:sp>
      <p:pic>
        <p:nvPicPr>
          <p:cNvPr id="5" name="Content Placeholder 4">
            <a:extLst>
              <a:ext uri="{FF2B5EF4-FFF2-40B4-BE49-F238E27FC236}">
                <a16:creationId xmlns:a16="http://schemas.microsoft.com/office/drawing/2014/main" id="{08B1E7F1-B514-1DE1-3F9D-536D8952D4F9}"/>
              </a:ext>
            </a:extLst>
          </p:cNvPr>
          <p:cNvPicPr>
            <a:picLocks noGrp="1" noChangeAspect="1"/>
          </p:cNvPicPr>
          <p:nvPr>
            <p:ph idx="1"/>
          </p:nvPr>
        </p:nvPicPr>
        <p:blipFill>
          <a:blip r:embed="rId2"/>
          <a:stretch>
            <a:fillRect/>
          </a:stretch>
        </p:blipFill>
        <p:spPr>
          <a:xfrm>
            <a:off x="3741759" y="1825625"/>
            <a:ext cx="4708482" cy="4351338"/>
          </a:xfrm>
        </p:spPr>
      </p:pic>
      <p:sp>
        <p:nvSpPr>
          <p:cNvPr id="3" name="Arrow: Right 2">
            <a:extLst>
              <a:ext uri="{FF2B5EF4-FFF2-40B4-BE49-F238E27FC236}">
                <a16:creationId xmlns:a16="http://schemas.microsoft.com/office/drawing/2014/main" id="{D19D53E5-413B-6575-DC80-40A871F7B1BB}"/>
              </a:ext>
            </a:extLst>
          </p:cNvPr>
          <p:cNvSpPr/>
          <p:nvPr/>
        </p:nvSpPr>
        <p:spPr>
          <a:xfrm>
            <a:off x="11066106" y="6321342"/>
            <a:ext cx="978408" cy="484632"/>
          </a:xfrm>
          <a:prstGeom prst="rightArrow">
            <a:avLst/>
          </a:prstGeom>
          <a:solidFill>
            <a:sysClr val="windowText" lastClr="000000"/>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1177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3F523F-230A-BAF3-AC2C-2A29040E1D7C}"/>
              </a:ext>
            </a:extLst>
          </p:cNvPr>
          <p:cNvSpPr>
            <a:spLocks noGrp="1"/>
          </p:cNvSpPr>
          <p:nvPr>
            <p:ph type="title"/>
          </p:nvPr>
        </p:nvSpPr>
        <p:spPr>
          <a:xfrm>
            <a:off x="640080" y="329184"/>
            <a:ext cx="6894576" cy="1783080"/>
          </a:xfrm>
        </p:spPr>
        <p:txBody>
          <a:bodyPr anchor="b">
            <a:normAutofit/>
          </a:bodyPr>
          <a:lstStyle/>
          <a:p>
            <a:r>
              <a:rPr lang="en-US" sz="5400" dirty="0"/>
              <a:t>Purdue, </a:t>
            </a:r>
            <a:r>
              <a:rPr lang="en-US" sz="5400" dirty="0" err="1"/>
              <a:t>Biotronik</a:t>
            </a:r>
            <a:endParaRPr lang="nl-NL" sz="5400" dirty="0"/>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erson holding a bottle of medicine&#10;&#10;Description automatically generated">
            <a:extLst>
              <a:ext uri="{FF2B5EF4-FFF2-40B4-BE49-F238E27FC236}">
                <a16:creationId xmlns:a16="http://schemas.microsoft.com/office/drawing/2014/main" id="{647EE985-189F-34A3-34DA-8BEB0E593D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4738" y="2706688"/>
            <a:ext cx="3484562" cy="3484562"/>
          </a:xfrm>
        </p:spPr>
      </p:pic>
      <p:pic>
        <p:nvPicPr>
          <p:cNvPr id="4" name="Picture 3" descr="A piece of paper with a word on top of money&#10;&#10;Description automatically generated">
            <a:extLst>
              <a:ext uri="{FF2B5EF4-FFF2-40B4-BE49-F238E27FC236}">
                <a16:creationId xmlns:a16="http://schemas.microsoft.com/office/drawing/2014/main" id="{65E85E6E-D4DD-6284-6CC9-ACD33C5601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3840" y="915169"/>
            <a:ext cx="4014216" cy="2257996"/>
          </a:xfrm>
          <a:prstGeom prst="rect">
            <a:avLst/>
          </a:prstGeom>
        </p:spPr>
      </p:pic>
      <p:pic>
        <p:nvPicPr>
          <p:cNvPr id="5" name="Content Placeholder 4">
            <a:extLst>
              <a:ext uri="{FF2B5EF4-FFF2-40B4-BE49-F238E27FC236}">
                <a16:creationId xmlns:a16="http://schemas.microsoft.com/office/drawing/2014/main" id="{F667EE76-E653-B737-4662-E99EBBD99DE4}"/>
              </a:ext>
            </a:extLst>
          </p:cNvPr>
          <p:cNvPicPr>
            <a:picLocks noChangeAspect="1"/>
          </p:cNvPicPr>
          <p:nvPr/>
        </p:nvPicPr>
        <p:blipFill>
          <a:blip r:embed="rId4"/>
          <a:stretch>
            <a:fillRect/>
          </a:stretch>
        </p:blipFill>
        <p:spPr>
          <a:xfrm>
            <a:off x="7863840" y="4388123"/>
            <a:ext cx="3995928" cy="1558411"/>
          </a:xfrm>
          <a:prstGeom prst="rect">
            <a:avLst/>
          </a:prstGeom>
        </p:spPr>
      </p:pic>
    </p:spTree>
    <p:extLst>
      <p:ext uri="{BB962C8B-B14F-4D97-AF65-F5344CB8AC3E}">
        <p14:creationId xmlns:p14="http://schemas.microsoft.com/office/powerpoint/2010/main" val="3618423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71805A-3BF1-918D-32C6-CF3EE8F9984D}"/>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Market Value of </a:t>
            </a:r>
            <a:r>
              <a:rPr lang="en-US" sz="4000" kern="1200">
                <a:solidFill>
                  <a:srgbClr val="FFFFFF"/>
                </a:solidFill>
                <a:latin typeface="+mj-lt"/>
                <a:ea typeface="+mj-ea"/>
                <a:cs typeface="+mj-cs"/>
              </a:rPr>
              <a:t>Top 10 pharma giants</a:t>
            </a:r>
          </a:p>
        </p:txBody>
      </p:sp>
      <p:pic>
        <p:nvPicPr>
          <p:cNvPr id="9" name="Content Placeholder 8" descr="A screenshot of a medical report&#10;&#10;Description automatically generated">
            <a:extLst>
              <a:ext uri="{FF2B5EF4-FFF2-40B4-BE49-F238E27FC236}">
                <a16:creationId xmlns:a16="http://schemas.microsoft.com/office/drawing/2014/main" id="{C1A8668F-CF3E-A124-566B-D222A83929A4}"/>
              </a:ext>
            </a:extLst>
          </p:cNvPr>
          <p:cNvPicPr>
            <a:picLocks noGrp="1" noChangeAspect="1"/>
          </p:cNvPicPr>
          <p:nvPr>
            <p:ph idx="1"/>
          </p:nvPr>
        </p:nvPicPr>
        <p:blipFill>
          <a:blip r:embed="rId3"/>
          <a:stretch>
            <a:fillRect/>
          </a:stretch>
        </p:blipFill>
        <p:spPr>
          <a:xfrm>
            <a:off x="4502428" y="899989"/>
            <a:ext cx="7225748" cy="5058022"/>
          </a:xfrm>
          <a:prstGeom prst="rect">
            <a:avLst/>
          </a:prstGeom>
        </p:spPr>
      </p:pic>
    </p:spTree>
    <p:extLst>
      <p:ext uri="{BB962C8B-B14F-4D97-AF65-F5344CB8AC3E}">
        <p14:creationId xmlns:p14="http://schemas.microsoft.com/office/powerpoint/2010/main" val="555921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33E5684F-9524-414B-ADBE-BAE7E0D73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0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E91EF3-342F-A463-CDB3-8A0C058FAC39}"/>
              </a:ext>
            </a:extLst>
          </p:cNvPr>
          <p:cNvSpPr>
            <a:spLocks noGrp="1"/>
          </p:cNvSpPr>
          <p:nvPr>
            <p:ph type="title"/>
          </p:nvPr>
        </p:nvSpPr>
        <p:spPr>
          <a:xfrm>
            <a:off x="838200" y="557190"/>
            <a:ext cx="3999971" cy="1686349"/>
          </a:xfrm>
        </p:spPr>
        <p:txBody>
          <a:bodyPr vert="horz" lIns="91440" tIns="45720" rIns="91440" bIns="45720" rtlCol="0">
            <a:normAutofit/>
          </a:bodyPr>
          <a:lstStyle/>
          <a:p>
            <a:r>
              <a:rPr lang="en-US" sz="4000" kern="1200">
                <a:latin typeface="+mj-lt"/>
                <a:ea typeface="+mj-ea"/>
                <a:cs typeface="+mj-cs"/>
              </a:rPr>
              <a:t>Conflicts of interest I</a:t>
            </a:r>
          </a:p>
        </p:txBody>
      </p:sp>
      <p:pic>
        <p:nvPicPr>
          <p:cNvPr id="23" name="Content Placeholder 22" descr="Cartoon of people holding signs and standing in a line&#10;&#10;Description automatically generated with medium confidence">
            <a:extLst>
              <a:ext uri="{FF2B5EF4-FFF2-40B4-BE49-F238E27FC236}">
                <a16:creationId xmlns:a16="http://schemas.microsoft.com/office/drawing/2014/main" id="{7847EE93-DE80-71A9-EC4F-E9B044D179C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744597"/>
            <a:ext cx="4000500" cy="3048381"/>
          </a:xfrm>
        </p:spPr>
      </p:pic>
      <p:pic>
        <p:nvPicPr>
          <p:cNvPr id="13" name="Picture 12" descr="A book cover with white text&#10;&#10;Description automatically generated">
            <a:extLst>
              <a:ext uri="{FF2B5EF4-FFF2-40B4-BE49-F238E27FC236}">
                <a16:creationId xmlns:a16="http://schemas.microsoft.com/office/drawing/2014/main" id="{34279CB7-BBAD-7E4A-5612-29FF1AF23F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5787" y="178502"/>
            <a:ext cx="1680255" cy="2615184"/>
          </a:xfrm>
          <a:prstGeom prst="rect">
            <a:avLst/>
          </a:prstGeom>
        </p:spPr>
      </p:pic>
      <p:pic>
        <p:nvPicPr>
          <p:cNvPr id="5" name="Content Placeholder 4" descr="A poster with a cartoon bird&#10;&#10;Description automatically generated">
            <a:extLst>
              <a:ext uri="{FF2B5EF4-FFF2-40B4-BE49-F238E27FC236}">
                <a16:creationId xmlns:a16="http://schemas.microsoft.com/office/drawing/2014/main" id="{91A66EA0-43DE-5884-285A-49FD18ABD3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6521" y="178502"/>
            <a:ext cx="1693331" cy="2615184"/>
          </a:xfrm>
          <a:prstGeom prst="rect">
            <a:avLst/>
          </a:prstGeom>
        </p:spPr>
      </p:pic>
      <p:pic>
        <p:nvPicPr>
          <p:cNvPr id="7" name="Picture 6" descr="A book cover of a book&#10;&#10;Description automatically generated">
            <a:extLst>
              <a:ext uri="{FF2B5EF4-FFF2-40B4-BE49-F238E27FC236}">
                <a16:creationId xmlns:a16="http://schemas.microsoft.com/office/drawing/2014/main" id="{218689CD-773F-728A-7885-B78B20759A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5095" y="178502"/>
            <a:ext cx="1732559" cy="2615184"/>
          </a:xfrm>
          <a:prstGeom prst="rect">
            <a:avLst/>
          </a:prstGeom>
        </p:spPr>
      </p:pic>
      <p:pic>
        <p:nvPicPr>
          <p:cNvPr id="15" name="Picture 14" descr="A book cover with text overlay&#10;&#10;Description automatically generated">
            <a:extLst>
              <a:ext uri="{FF2B5EF4-FFF2-40B4-BE49-F238E27FC236}">
                <a16:creationId xmlns:a16="http://schemas.microsoft.com/office/drawing/2014/main" id="{72B260CE-19D4-3C1A-6BAA-E406F2B53F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86638" y="2951462"/>
            <a:ext cx="1733980" cy="2615184"/>
          </a:xfrm>
          <a:prstGeom prst="rect">
            <a:avLst/>
          </a:prstGeom>
        </p:spPr>
      </p:pic>
      <p:pic>
        <p:nvPicPr>
          <p:cNvPr id="11" name="Picture 10" descr="A group of people holding signs&#10;&#10;Description automatically generated">
            <a:extLst>
              <a:ext uri="{FF2B5EF4-FFF2-40B4-BE49-F238E27FC236}">
                <a16:creationId xmlns:a16="http://schemas.microsoft.com/office/drawing/2014/main" id="{FD9C34BE-3265-B3E8-D64C-BC2DD70876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30517" y="3463767"/>
            <a:ext cx="2120766" cy="1590574"/>
          </a:xfrm>
          <a:prstGeom prst="rect">
            <a:avLst/>
          </a:prstGeom>
        </p:spPr>
      </p:pic>
      <p:pic>
        <p:nvPicPr>
          <p:cNvPr id="9" name="Graphic 8">
            <a:extLst>
              <a:ext uri="{FF2B5EF4-FFF2-40B4-BE49-F238E27FC236}">
                <a16:creationId xmlns:a16="http://schemas.microsoft.com/office/drawing/2014/main" id="{DCB85510-0399-17DB-5573-2D15778E6E0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30517" y="4842264"/>
            <a:ext cx="2120766" cy="424153"/>
          </a:xfrm>
          <a:prstGeom prst="rect">
            <a:avLst/>
          </a:prstGeom>
        </p:spPr>
      </p:pic>
      <p:pic>
        <p:nvPicPr>
          <p:cNvPr id="25" name="Picture 24" descr="A book cover with blue and red balls&#10;&#10;Description automatically generated">
            <a:extLst>
              <a:ext uri="{FF2B5EF4-FFF2-40B4-BE49-F238E27FC236}">
                <a16:creationId xmlns:a16="http://schemas.microsoft.com/office/drawing/2014/main" id="{49998A2C-F059-DFC7-EAA3-31B26F872AE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64302" y="3429000"/>
            <a:ext cx="1514144" cy="2355335"/>
          </a:xfrm>
          <a:prstGeom prst="rect">
            <a:avLst/>
          </a:prstGeom>
        </p:spPr>
      </p:pic>
    </p:spTree>
    <p:extLst>
      <p:ext uri="{BB962C8B-B14F-4D97-AF65-F5344CB8AC3E}">
        <p14:creationId xmlns:p14="http://schemas.microsoft.com/office/powerpoint/2010/main" val="3966301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Content Placeholder 4" descr="Table&#10;&#10;Description automatically generated">
            <a:extLst>
              <a:ext uri="{FF2B5EF4-FFF2-40B4-BE49-F238E27FC236}">
                <a16:creationId xmlns:a16="http://schemas.microsoft.com/office/drawing/2014/main" id="{A6CA83B0-733F-4CA6-BFEE-44DA7ED2D18C}"/>
              </a:ext>
            </a:extLst>
          </p:cNvPr>
          <p:cNvPicPr>
            <a:picLocks noGrp="1" noChangeAspect="1"/>
          </p:cNvPicPr>
          <p:nvPr>
            <p:ph idx="1"/>
          </p:nvPr>
        </p:nvPicPr>
        <p:blipFill>
          <a:blip r:embed="rId3"/>
          <a:stretch>
            <a:fillRect/>
          </a:stretch>
        </p:blipFill>
        <p:spPr>
          <a:xfrm>
            <a:off x="5165725" y="492125"/>
            <a:ext cx="4213225" cy="3660775"/>
          </a:xfrm>
          <a:prstGeom prst="rect">
            <a:avLst/>
          </a:prstGeom>
        </p:spPr>
      </p:pic>
      <p:pic>
        <p:nvPicPr>
          <p:cNvPr id="14" name="Picture 13" descr="Graphical user interface, diagram, application&#10;&#10;Description automatically generated">
            <a:extLst>
              <a:ext uri="{FF2B5EF4-FFF2-40B4-BE49-F238E27FC236}">
                <a16:creationId xmlns:a16="http://schemas.microsoft.com/office/drawing/2014/main" id="{BFE0169C-131D-48F3-8738-C2C4E80EEEF0}"/>
              </a:ext>
            </a:extLst>
          </p:cNvPr>
          <p:cNvPicPr>
            <a:picLocks noChangeAspect="1"/>
          </p:cNvPicPr>
          <p:nvPr/>
        </p:nvPicPr>
        <p:blipFill>
          <a:blip r:embed="rId4"/>
          <a:stretch>
            <a:fillRect/>
          </a:stretch>
        </p:blipFill>
        <p:spPr>
          <a:xfrm>
            <a:off x="9450388" y="492125"/>
            <a:ext cx="2241550" cy="3660775"/>
          </a:xfrm>
          <a:prstGeom prst="rect">
            <a:avLst/>
          </a:prstGeom>
        </p:spPr>
      </p:pic>
      <p:pic>
        <p:nvPicPr>
          <p:cNvPr id="5" name="Picture 4">
            <a:extLst>
              <a:ext uri="{FF2B5EF4-FFF2-40B4-BE49-F238E27FC236}">
                <a16:creationId xmlns:a16="http://schemas.microsoft.com/office/drawing/2014/main" id="{7AD3FAFB-F8B9-463B-9506-40CC45C524B0}"/>
              </a:ext>
            </a:extLst>
          </p:cNvPr>
          <p:cNvPicPr>
            <a:picLocks noChangeAspect="1"/>
          </p:cNvPicPr>
          <p:nvPr/>
        </p:nvPicPr>
        <p:blipFill rotWithShape="1">
          <a:blip r:embed="rId5"/>
          <a:srcRect t="3320" b="30880"/>
          <a:stretch/>
        </p:blipFill>
        <p:spPr>
          <a:xfrm>
            <a:off x="5165725" y="4224338"/>
            <a:ext cx="2152650" cy="2147888"/>
          </a:xfrm>
          <a:prstGeom prst="rect">
            <a:avLst/>
          </a:prstGeom>
        </p:spPr>
      </p:pic>
      <p:pic>
        <p:nvPicPr>
          <p:cNvPr id="7" name="Picture 6" descr="Graphical user interface&#10;&#10;Description automatically generated with low confidence">
            <a:extLst>
              <a:ext uri="{FF2B5EF4-FFF2-40B4-BE49-F238E27FC236}">
                <a16:creationId xmlns:a16="http://schemas.microsoft.com/office/drawing/2014/main" id="{20A46129-89D3-4726-B140-CBFE9745FA4C}"/>
              </a:ext>
            </a:extLst>
          </p:cNvPr>
          <p:cNvPicPr>
            <a:picLocks noChangeAspect="1"/>
          </p:cNvPicPr>
          <p:nvPr/>
        </p:nvPicPr>
        <p:blipFill>
          <a:blip r:embed="rId6"/>
          <a:stretch>
            <a:fillRect/>
          </a:stretch>
        </p:blipFill>
        <p:spPr>
          <a:xfrm>
            <a:off x="7389813" y="4224338"/>
            <a:ext cx="4300538" cy="2147888"/>
          </a:xfrm>
          <a:prstGeom prst="rect">
            <a:avLst/>
          </a:prstGeom>
        </p:spPr>
      </p:pic>
      <p:sp>
        <p:nvSpPr>
          <p:cNvPr id="2" name="Title 1">
            <a:extLst>
              <a:ext uri="{FF2B5EF4-FFF2-40B4-BE49-F238E27FC236}">
                <a16:creationId xmlns:a16="http://schemas.microsoft.com/office/drawing/2014/main" id="{CB59E728-EE23-4659-A2F9-DFDA90CC47BD}"/>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b="1" dirty="0">
                <a:solidFill>
                  <a:srgbClr val="FFFFFF"/>
                </a:solidFill>
              </a:rPr>
              <a:t>System f</a:t>
            </a:r>
            <a:r>
              <a:rPr lang="en-US" sz="4800" b="1" kern="1200" dirty="0">
                <a:solidFill>
                  <a:srgbClr val="FFFFFF"/>
                </a:solidFill>
                <a:latin typeface="+mj-lt"/>
                <a:ea typeface="+mj-ea"/>
                <a:cs typeface="+mj-cs"/>
              </a:rPr>
              <a:t>law?: </a:t>
            </a:r>
            <a:br>
              <a:rPr lang="en-US" sz="4800" b="1" kern="1200" dirty="0">
                <a:solidFill>
                  <a:srgbClr val="FFFFFF"/>
                </a:solidFill>
                <a:latin typeface="+mj-lt"/>
                <a:ea typeface="+mj-ea"/>
                <a:cs typeface="+mj-cs"/>
              </a:rPr>
            </a:br>
            <a:r>
              <a:rPr lang="en-US" sz="3600" b="1" kern="1200" dirty="0">
                <a:solidFill>
                  <a:srgbClr val="FFFFFF"/>
                </a:solidFill>
                <a:latin typeface="+mj-lt"/>
                <a:ea typeface="+mj-ea"/>
                <a:cs typeface="+mj-cs"/>
              </a:rPr>
              <a:t>Fox guarding the henhouse</a:t>
            </a:r>
            <a:endParaRPr lang="en-US" sz="4000" kern="1200" dirty="0">
              <a:solidFill>
                <a:srgbClr val="FFFFFF"/>
              </a:solidFill>
              <a:latin typeface="+mj-lt"/>
              <a:ea typeface="+mj-ea"/>
              <a:cs typeface="+mj-cs"/>
            </a:endParaRPr>
          </a:p>
        </p:txBody>
      </p:sp>
    </p:spTree>
    <p:extLst>
      <p:ext uri="{BB962C8B-B14F-4D97-AF65-F5344CB8AC3E}">
        <p14:creationId xmlns:p14="http://schemas.microsoft.com/office/powerpoint/2010/main" val="1488790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BABA02-8E9C-C38F-5A2C-D559215D1DD5}"/>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CME</a:t>
            </a:r>
          </a:p>
        </p:txBody>
      </p:sp>
      <p:pic>
        <p:nvPicPr>
          <p:cNvPr id="5" name="Content Placeholder 4" descr="A screenshot of a computer&#10;&#10;Description automatically generated">
            <a:extLst>
              <a:ext uri="{FF2B5EF4-FFF2-40B4-BE49-F238E27FC236}">
                <a16:creationId xmlns:a16="http://schemas.microsoft.com/office/drawing/2014/main" id="{0F067036-E4F2-967A-974C-8CFD8A9B827F}"/>
              </a:ext>
            </a:extLst>
          </p:cNvPr>
          <p:cNvPicPr>
            <a:picLocks noGrp="1" noChangeAspect="1"/>
          </p:cNvPicPr>
          <p:nvPr>
            <p:ph idx="1"/>
          </p:nvPr>
        </p:nvPicPr>
        <p:blipFill>
          <a:blip r:embed="rId3"/>
          <a:stretch>
            <a:fillRect/>
          </a:stretch>
        </p:blipFill>
        <p:spPr>
          <a:xfrm>
            <a:off x="432225" y="3045458"/>
            <a:ext cx="11327549" cy="2293829"/>
          </a:xfrm>
          <a:prstGeom prst="rect">
            <a:avLst/>
          </a:prstGeom>
        </p:spPr>
      </p:pic>
    </p:spTree>
    <p:extLst>
      <p:ext uri="{BB962C8B-B14F-4D97-AF65-F5344CB8AC3E}">
        <p14:creationId xmlns:p14="http://schemas.microsoft.com/office/powerpoint/2010/main" val="255278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8F3AC08E-B674-4E52-831A-08E1CF55E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F46815-B1B0-FA12-0206-703D282E972D}"/>
              </a:ext>
            </a:extLst>
          </p:cNvPr>
          <p:cNvSpPr>
            <a:spLocks noGrp="1"/>
          </p:cNvSpPr>
          <p:nvPr>
            <p:ph type="title"/>
          </p:nvPr>
        </p:nvSpPr>
        <p:spPr>
          <a:xfrm>
            <a:off x="754179" y="1183759"/>
            <a:ext cx="3527117" cy="2347992"/>
          </a:xfrm>
        </p:spPr>
        <p:txBody>
          <a:bodyPr vert="horz" lIns="91440" tIns="45720" rIns="91440" bIns="45720" rtlCol="0" anchor="b">
            <a:normAutofit/>
          </a:bodyPr>
          <a:lstStyle/>
          <a:p>
            <a:pPr algn="ctr"/>
            <a:r>
              <a:rPr lang="en-US" sz="2700"/>
              <a:t>CONFLICTS BETWEEN COMMERCIAL AND SCIENTIFIC INTERESTS IN PHARMACEUTICAL ADVERTISING FOR MEDICAL JOURNALS</a:t>
            </a:r>
          </a:p>
        </p:txBody>
      </p:sp>
      <p:sp>
        <p:nvSpPr>
          <p:cNvPr id="66" name="Rectangle 65">
            <a:extLst>
              <a:ext uri="{FF2B5EF4-FFF2-40B4-BE49-F238E27FC236}">
                <a16:creationId xmlns:a16="http://schemas.microsoft.com/office/drawing/2014/main" id="{77D859EF-0C2A-487B-A0C6-A8276E48D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0" y="0"/>
            <a:ext cx="5040655" cy="6043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369B80C7-2B0D-4C19-AF01-91BFC4EBC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7905" y="-2"/>
            <a:ext cx="7154095" cy="685800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A">
                  <a:lumMod val="50000"/>
                </a:srgbClr>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AC66BA83-4EF2-000B-B2C7-57D8447A9A11}"/>
              </a:ext>
            </a:extLst>
          </p:cNvPr>
          <p:cNvPicPr>
            <a:picLocks noChangeAspect="1"/>
          </p:cNvPicPr>
          <p:nvPr/>
        </p:nvPicPr>
        <p:blipFill>
          <a:blip r:embed="rId3"/>
          <a:stretch>
            <a:fillRect/>
          </a:stretch>
        </p:blipFill>
        <p:spPr>
          <a:xfrm>
            <a:off x="5514813" y="516731"/>
            <a:ext cx="5672476" cy="1616656"/>
          </a:xfrm>
          <a:prstGeom prst="rect">
            <a:avLst/>
          </a:prstGeom>
        </p:spPr>
      </p:pic>
      <p:pic>
        <p:nvPicPr>
          <p:cNvPr id="7" name="Picture 6">
            <a:extLst>
              <a:ext uri="{FF2B5EF4-FFF2-40B4-BE49-F238E27FC236}">
                <a16:creationId xmlns:a16="http://schemas.microsoft.com/office/drawing/2014/main" id="{8218F41A-FBBE-65F4-750C-4654791D324D}"/>
              </a:ext>
            </a:extLst>
          </p:cNvPr>
          <p:cNvPicPr>
            <a:picLocks noChangeAspect="1"/>
          </p:cNvPicPr>
          <p:nvPr/>
        </p:nvPicPr>
        <p:blipFill>
          <a:blip r:embed="rId4"/>
          <a:stretch>
            <a:fillRect/>
          </a:stretch>
        </p:blipFill>
        <p:spPr>
          <a:xfrm>
            <a:off x="5514813" y="4298295"/>
            <a:ext cx="5672476" cy="1361394"/>
          </a:xfrm>
          <a:prstGeom prst="rect">
            <a:avLst/>
          </a:prstGeom>
        </p:spPr>
      </p:pic>
      <p:pic>
        <p:nvPicPr>
          <p:cNvPr id="5" name="Content Placeholder 4">
            <a:extLst>
              <a:ext uri="{FF2B5EF4-FFF2-40B4-BE49-F238E27FC236}">
                <a16:creationId xmlns:a16="http://schemas.microsoft.com/office/drawing/2014/main" id="{1F9F22C4-CDEB-D732-8993-393CA2909C63}"/>
              </a:ext>
            </a:extLst>
          </p:cNvPr>
          <p:cNvPicPr>
            <a:picLocks noGrp="1" noChangeAspect="1"/>
          </p:cNvPicPr>
          <p:nvPr>
            <p:ph idx="1"/>
          </p:nvPr>
        </p:nvPicPr>
        <p:blipFill>
          <a:blip r:embed="rId5"/>
          <a:stretch>
            <a:fillRect/>
          </a:stretch>
        </p:blipFill>
        <p:spPr>
          <a:xfrm>
            <a:off x="5514813" y="2650117"/>
            <a:ext cx="5672476" cy="808328"/>
          </a:xfrm>
          <a:prstGeom prst="rect">
            <a:avLst/>
          </a:prstGeom>
        </p:spPr>
      </p:pic>
      <p:sp>
        <p:nvSpPr>
          <p:cNvPr id="70" name="Rectangle 69">
            <a:extLst>
              <a:ext uri="{FF2B5EF4-FFF2-40B4-BE49-F238E27FC236}">
                <a16:creationId xmlns:a16="http://schemas.microsoft.com/office/drawing/2014/main" id="{EDB19A81-C621-40A1-87E0-015F982C4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797570"/>
            <a:ext cx="5040655" cy="6043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780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A7FECF-9C6B-8685-03EE-ADEE66610E8F}"/>
              </a:ext>
            </a:extLst>
          </p:cNvPr>
          <p:cNvSpPr>
            <a:spLocks noGrp="1"/>
          </p:cNvSpPr>
          <p:nvPr>
            <p:ph type="title"/>
          </p:nvPr>
        </p:nvSpPr>
        <p:spPr>
          <a:xfrm>
            <a:off x="699714" y="353160"/>
            <a:ext cx="7091300" cy="898581"/>
          </a:xfrm>
        </p:spPr>
        <p:txBody>
          <a:bodyPr vert="horz" lIns="91440" tIns="45720" rIns="91440" bIns="45720" rtlCol="0" anchor="ctr">
            <a:normAutofit fontScale="90000"/>
          </a:bodyPr>
          <a:lstStyle/>
          <a:p>
            <a:r>
              <a:rPr lang="en-US" sz="4000" dirty="0">
                <a:solidFill>
                  <a:srgbClr val="FFFFFF"/>
                </a:solidFill>
              </a:rPr>
              <a:t>Am Medical Assoc: Critical Editor, complicit Association</a:t>
            </a:r>
            <a:endParaRPr lang="en-US" sz="4000">
              <a:solidFill>
                <a:srgbClr val="FFFFFF"/>
              </a:solidFill>
            </a:endParaRPr>
          </a:p>
        </p:txBody>
      </p:sp>
      <p:pic>
        <p:nvPicPr>
          <p:cNvPr id="7" name="Picture 6">
            <a:extLst>
              <a:ext uri="{FF2B5EF4-FFF2-40B4-BE49-F238E27FC236}">
                <a16:creationId xmlns:a16="http://schemas.microsoft.com/office/drawing/2014/main" id="{CCD73424-5F2F-B0BC-0FBF-64B2AD23A2D6}"/>
              </a:ext>
            </a:extLst>
          </p:cNvPr>
          <p:cNvPicPr>
            <a:picLocks noChangeAspect="1"/>
          </p:cNvPicPr>
          <p:nvPr/>
        </p:nvPicPr>
        <p:blipFill>
          <a:blip r:embed="rId2"/>
          <a:stretch>
            <a:fillRect/>
          </a:stretch>
        </p:blipFill>
        <p:spPr>
          <a:xfrm>
            <a:off x="5391245" y="2458762"/>
            <a:ext cx="5475222" cy="1758461"/>
          </a:xfrm>
          <a:prstGeom prst="rect">
            <a:avLst/>
          </a:prstGeom>
        </p:spPr>
      </p:pic>
      <p:pic>
        <p:nvPicPr>
          <p:cNvPr id="5" name="Content Placeholder 4">
            <a:extLst>
              <a:ext uri="{FF2B5EF4-FFF2-40B4-BE49-F238E27FC236}">
                <a16:creationId xmlns:a16="http://schemas.microsoft.com/office/drawing/2014/main" id="{1BCAF589-2702-A3A5-682A-169E73F6CA68}"/>
              </a:ext>
            </a:extLst>
          </p:cNvPr>
          <p:cNvPicPr>
            <a:picLocks noGrp="1" noChangeAspect="1"/>
          </p:cNvPicPr>
          <p:nvPr>
            <p:ph idx="1"/>
          </p:nvPr>
        </p:nvPicPr>
        <p:blipFill>
          <a:blip r:embed="rId3"/>
          <a:stretch>
            <a:fillRect/>
          </a:stretch>
        </p:blipFill>
        <p:spPr>
          <a:xfrm>
            <a:off x="659713" y="1928621"/>
            <a:ext cx="4175280" cy="3997831"/>
          </a:xfrm>
          <a:prstGeom prst="rect">
            <a:avLst/>
          </a:prstGeom>
        </p:spPr>
      </p:pic>
    </p:spTree>
    <p:extLst>
      <p:ext uri="{BB962C8B-B14F-4D97-AF65-F5344CB8AC3E}">
        <p14:creationId xmlns:p14="http://schemas.microsoft.com/office/powerpoint/2010/main" val="625899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9C735-19F8-168E-5FF2-02F4F152860D}"/>
              </a:ext>
            </a:extLst>
          </p:cNvPr>
          <p:cNvSpPr>
            <a:spLocks noGrp="1"/>
          </p:cNvSpPr>
          <p:nvPr>
            <p:ph type="title"/>
          </p:nvPr>
        </p:nvSpPr>
        <p:spPr>
          <a:xfrm>
            <a:off x="8017254" y="525439"/>
            <a:ext cx="3336545" cy="1657614"/>
          </a:xfrm>
        </p:spPr>
        <p:txBody>
          <a:bodyPr>
            <a:normAutofit/>
          </a:bodyPr>
          <a:lstStyle/>
          <a:p>
            <a:r>
              <a:rPr lang="en-US" sz="2800" b="1">
                <a:latin typeface="New-Baskerville-SemiBoldA"/>
              </a:rPr>
              <a:t>Dubious techniques to m</a:t>
            </a:r>
            <a:r>
              <a:rPr lang="en-US" sz="2800" b="1" i="0" u="none" strike="noStrike" baseline="0">
                <a:latin typeface="New-Baskerville-SemiBoldA"/>
              </a:rPr>
              <a:t>ake your technology look effective</a:t>
            </a:r>
            <a:endParaRPr lang="nl-NL" sz="2800"/>
          </a:p>
        </p:txBody>
      </p:sp>
      <p:pic>
        <p:nvPicPr>
          <p:cNvPr id="11" name="Picture 10" descr="A diagram of a network&#10;&#10;Description automatically generated">
            <a:extLst>
              <a:ext uri="{FF2B5EF4-FFF2-40B4-BE49-F238E27FC236}">
                <a16:creationId xmlns:a16="http://schemas.microsoft.com/office/drawing/2014/main" id="{F4380A0C-18A4-CBC8-2386-ED8999E5FD26}"/>
              </a:ext>
            </a:extLst>
          </p:cNvPr>
          <p:cNvPicPr>
            <a:picLocks noChangeAspect="1"/>
          </p:cNvPicPr>
          <p:nvPr/>
        </p:nvPicPr>
        <p:blipFill>
          <a:blip r:embed="rId3"/>
          <a:stretch>
            <a:fillRect/>
          </a:stretch>
        </p:blipFill>
        <p:spPr>
          <a:xfrm>
            <a:off x="470938" y="375320"/>
            <a:ext cx="3781305" cy="3848658"/>
          </a:xfrm>
          <a:prstGeom prst="rect">
            <a:avLst/>
          </a:prstGeom>
        </p:spPr>
      </p:pic>
      <p:pic>
        <p:nvPicPr>
          <p:cNvPr id="6" name="Picture 5" descr="A close up of text&#10;&#10;Description automatically generated">
            <a:extLst>
              <a:ext uri="{FF2B5EF4-FFF2-40B4-BE49-F238E27FC236}">
                <a16:creationId xmlns:a16="http://schemas.microsoft.com/office/drawing/2014/main" id="{2B53AE7E-893E-A0AF-1FF8-F748E9DC6534}"/>
              </a:ext>
            </a:extLst>
          </p:cNvPr>
          <p:cNvPicPr>
            <a:picLocks noChangeAspect="1"/>
          </p:cNvPicPr>
          <p:nvPr/>
        </p:nvPicPr>
        <p:blipFill>
          <a:blip r:embed="rId4"/>
          <a:stretch>
            <a:fillRect/>
          </a:stretch>
        </p:blipFill>
        <p:spPr>
          <a:xfrm>
            <a:off x="4906370" y="859163"/>
            <a:ext cx="2628285" cy="689925"/>
          </a:xfrm>
          <a:prstGeom prst="rect">
            <a:avLst/>
          </a:prstGeom>
        </p:spPr>
      </p:pic>
      <p:pic>
        <p:nvPicPr>
          <p:cNvPr id="7" name="Picture 6" descr="A white background with black text&#10;&#10;Description automatically generated">
            <a:extLst>
              <a:ext uri="{FF2B5EF4-FFF2-40B4-BE49-F238E27FC236}">
                <a16:creationId xmlns:a16="http://schemas.microsoft.com/office/drawing/2014/main" id="{B46B32C6-4569-40E4-F61D-C6AE27E73C8D}"/>
              </a:ext>
            </a:extLst>
          </p:cNvPr>
          <p:cNvPicPr>
            <a:picLocks noChangeAspect="1"/>
          </p:cNvPicPr>
          <p:nvPr/>
        </p:nvPicPr>
        <p:blipFill>
          <a:blip r:embed="rId5"/>
          <a:stretch>
            <a:fillRect/>
          </a:stretch>
        </p:blipFill>
        <p:spPr>
          <a:xfrm>
            <a:off x="4902652" y="2792065"/>
            <a:ext cx="2628286" cy="1064455"/>
          </a:xfrm>
          <a:prstGeom prst="rect">
            <a:avLst/>
          </a:prstGeom>
        </p:spPr>
      </p:pic>
      <p:pic>
        <p:nvPicPr>
          <p:cNvPr id="13" name="Picture 12" descr="A white text on a black background&#10;&#10;Description automatically generated">
            <a:extLst>
              <a:ext uri="{FF2B5EF4-FFF2-40B4-BE49-F238E27FC236}">
                <a16:creationId xmlns:a16="http://schemas.microsoft.com/office/drawing/2014/main" id="{55C82490-CBA8-43DF-05E1-6B421129C4A5}"/>
              </a:ext>
            </a:extLst>
          </p:cNvPr>
          <p:cNvPicPr>
            <a:picLocks noChangeAspect="1"/>
          </p:cNvPicPr>
          <p:nvPr/>
        </p:nvPicPr>
        <p:blipFill>
          <a:blip r:embed="rId6"/>
          <a:stretch>
            <a:fillRect/>
          </a:stretch>
        </p:blipFill>
        <p:spPr>
          <a:xfrm>
            <a:off x="402610" y="5006201"/>
            <a:ext cx="1656952" cy="1259283"/>
          </a:xfrm>
          <a:prstGeom prst="rect">
            <a:avLst/>
          </a:prstGeom>
        </p:spPr>
      </p:pic>
      <p:pic>
        <p:nvPicPr>
          <p:cNvPr id="10" name="Picture 9" descr="A close up of a paper&#10;&#10;Description automatically generated">
            <a:extLst>
              <a:ext uri="{FF2B5EF4-FFF2-40B4-BE49-F238E27FC236}">
                <a16:creationId xmlns:a16="http://schemas.microsoft.com/office/drawing/2014/main" id="{29F96A25-4E62-9D03-2448-85E8AF92DAE5}"/>
              </a:ext>
            </a:extLst>
          </p:cNvPr>
          <p:cNvPicPr>
            <a:picLocks noChangeAspect="1"/>
          </p:cNvPicPr>
          <p:nvPr/>
        </p:nvPicPr>
        <p:blipFill>
          <a:blip r:embed="rId7"/>
          <a:stretch>
            <a:fillRect/>
          </a:stretch>
        </p:blipFill>
        <p:spPr>
          <a:xfrm>
            <a:off x="2650954" y="5051481"/>
            <a:ext cx="1669613" cy="1168728"/>
          </a:xfrm>
          <a:prstGeom prst="rect">
            <a:avLst/>
          </a:prstGeom>
        </p:spPr>
      </p:pic>
      <p:pic>
        <p:nvPicPr>
          <p:cNvPr id="9" name="Picture 8" descr="A close up of words&#10;&#10;Description automatically generated">
            <a:extLst>
              <a:ext uri="{FF2B5EF4-FFF2-40B4-BE49-F238E27FC236}">
                <a16:creationId xmlns:a16="http://schemas.microsoft.com/office/drawing/2014/main" id="{8AB1A3C0-2DF6-13BA-9F31-486957D8E811}"/>
              </a:ext>
            </a:extLst>
          </p:cNvPr>
          <p:cNvPicPr>
            <a:picLocks noChangeAspect="1"/>
          </p:cNvPicPr>
          <p:nvPr/>
        </p:nvPicPr>
        <p:blipFill>
          <a:blip r:embed="rId8"/>
          <a:stretch>
            <a:fillRect/>
          </a:stretch>
        </p:blipFill>
        <p:spPr>
          <a:xfrm>
            <a:off x="4910088" y="5448773"/>
            <a:ext cx="2628286" cy="374530"/>
          </a:xfrm>
          <a:prstGeom prst="rect">
            <a:avLst/>
          </a:prstGeom>
        </p:spPr>
      </p:pic>
      <p:pic>
        <p:nvPicPr>
          <p:cNvPr id="5" name="Content Placeholder 4">
            <a:extLst>
              <a:ext uri="{FF2B5EF4-FFF2-40B4-BE49-F238E27FC236}">
                <a16:creationId xmlns:a16="http://schemas.microsoft.com/office/drawing/2014/main" id="{5E26D301-1548-FB59-D3AA-A24568A04987}"/>
              </a:ext>
            </a:extLst>
          </p:cNvPr>
          <p:cNvPicPr>
            <a:picLocks noGrp="1" noChangeAspect="1"/>
          </p:cNvPicPr>
          <p:nvPr>
            <p:ph idx="1"/>
          </p:nvPr>
        </p:nvPicPr>
        <p:blipFill>
          <a:blip r:embed="rId9"/>
          <a:stretch>
            <a:fillRect/>
          </a:stretch>
        </p:blipFill>
        <p:spPr>
          <a:xfrm>
            <a:off x="8016875" y="3946590"/>
            <a:ext cx="3336925" cy="558670"/>
          </a:xfrm>
        </p:spPr>
      </p:pic>
      <p:cxnSp>
        <p:nvCxnSpPr>
          <p:cNvPr id="61" name="Straight Connector 60">
            <a:extLst>
              <a:ext uri="{FF2B5EF4-FFF2-40B4-BE49-F238E27FC236}">
                <a16:creationId xmlns:a16="http://schemas.microsoft.com/office/drawing/2014/main" id="{822A5670-0F7B-4199-AEAB-33FBA9CEA4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1"/>
            <a:ext cx="0" cy="6858001"/>
          </a:xfrm>
          <a:prstGeom prst="line">
            <a:avLst/>
          </a:prstGeom>
          <a:ln w="3810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BB1744D-A7DF-4B65-B6E3-DCF12BB2D8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2228770"/>
            <a:ext cx="2877035"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82DD753-EA38-4E86-91FB-05041A44A2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67905"/>
            <a:ext cx="7530662"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DA63E78-7704-45EF-B5D3-EADDF5D826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218591" y="5706812"/>
            <a:ext cx="22860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457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75C9D-DDB6-EB53-8C06-BB66F97FD637}"/>
              </a:ext>
            </a:extLst>
          </p:cNvPr>
          <p:cNvSpPr>
            <a:spLocks noGrp="1"/>
          </p:cNvSpPr>
          <p:nvPr>
            <p:ph type="title"/>
          </p:nvPr>
        </p:nvSpPr>
        <p:spPr/>
        <p:txBody>
          <a:bodyPr/>
          <a:lstStyle/>
          <a:p>
            <a:r>
              <a:rPr lang="en-US" dirty="0"/>
              <a:t>USA: Open payments (Sunshine act)</a:t>
            </a:r>
            <a:endParaRPr lang="nl-NL" dirty="0"/>
          </a:p>
        </p:txBody>
      </p:sp>
      <p:pic>
        <p:nvPicPr>
          <p:cNvPr id="5" name="Content Placeholder 4">
            <a:extLst>
              <a:ext uri="{FF2B5EF4-FFF2-40B4-BE49-F238E27FC236}">
                <a16:creationId xmlns:a16="http://schemas.microsoft.com/office/drawing/2014/main" id="{47300E10-440C-3C88-5856-CF683E911CC6}"/>
              </a:ext>
            </a:extLst>
          </p:cNvPr>
          <p:cNvPicPr>
            <a:picLocks noGrp="1" noChangeAspect="1"/>
          </p:cNvPicPr>
          <p:nvPr>
            <p:ph idx="1"/>
          </p:nvPr>
        </p:nvPicPr>
        <p:blipFill>
          <a:blip r:embed="rId3"/>
          <a:stretch>
            <a:fillRect/>
          </a:stretch>
        </p:blipFill>
        <p:spPr>
          <a:xfrm>
            <a:off x="1406936" y="1825625"/>
            <a:ext cx="9378128" cy="4351338"/>
          </a:xfrm>
        </p:spPr>
      </p:pic>
      <p:pic>
        <p:nvPicPr>
          <p:cNvPr id="7" name="Picture 6">
            <a:extLst>
              <a:ext uri="{FF2B5EF4-FFF2-40B4-BE49-F238E27FC236}">
                <a16:creationId xmlns:a16="http://schemas.microsoft.com/office/drawing/2014/main" id="{04FE2CA5-B1B9-FDFA-6FB2-DC851F38910E}"/>
              </a:ext>
            </a:extLst>
          </p:cNvPr>
          <p:cNvPicPr>
            <a:picLocks noChangeAspect="1"/>
          </p:cNvPicPr>
          <p:nvPr/>
        </p:nvPicPr>
        <p:blipFill>
          <a:blip r:embed="rId4"/>
          <a:stretch>
            <a:fillRect/>
          </a:stretch>
        </p:blipFill>
        <p:spPr>
          <a:xfrm>
            <a:off x="9766965" y="5902325"/>
            <a:ext cx="2352675" cy="819150"/>
          </a:xfrm>
          <a:prstGeom prst="rect">
            <a:avLst/>
          </a:prstGeom>
        </p:spPr>
      </p:pic>
      <p:sp>
        <p:nvSpPr>
          <p:cNvPr id="8" name="TextBox 7">
            <a:extLst>
              <a:ext uri="{FF2B5EF4-FFF2-40B4-BE49-F238E27FC236}">
                <a16:creationId xmlns:a16="http://schemas.microsoft.com/office/drawing/2014/main" id="{860EB22D-2D9D-C6B1-D261-35A5FDC1C4D8}"/>
              </a:ext>
            </a:extLst>
          </p:cNvPr>
          <p:cNvSpPr txBox="1"/>
          <p:nvPr/>
        </p:nvSpPr>
        <p:spPr>
          <a:xfrm>
            <a:off x="10660626" y="5582722"/>
            <a:ext cx="1386348" cy="369332"/>
          </a:xfrm>
          <a:prstGeom prst="rect">
            <a:avLst/>
          </a:prstGeom>
          <a:noFill/>
        </p:spPr>
        <p:txBody>
          <a:bodyPr wrap="square" rtlCol="0">
            <a:spAutoFit/>
          </a:bodyPr>
          <a:lstStyle/>
          <a:p>
            <a:r>
              <a:rPr lang="en-US" dirty="0"/>
              <a:t>2017-2023</a:t>
            </a:r>
            <a:endParaRPr lang="nl-NL" dirty="0"/>
          </a:p>
        </p:txBody>
      </p:sp>
    </p:spTree>
    <p:extLst>
      <p:ext uri="{BB962C8B-B14F-4D97-AF65-F5344CB8AC3E}">
        <p14:creationId xmlns:p14="http://schemas.microsoft.com/office/powerpoint/2010/main" val="3572180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FF5AFF-C11F-0524-17AA-033DA4D6CA9F}"/>
              </a:ext>
            </a:extLst>
          </p:cNvPr>
          <p:cNvSpPr>
            <a:spLocks noGrp="1"/>
          </p:cNvSpPr>
          <p:nvPr>
            <p:ph type="title"/>
          </p:nvPr>
        </p:nvSpPr>
        <p:spPr>
          <a:xfrm>
            <a:off x="638881" y="4501453"/>
            <a:ext cx="10909640" cy="1065836"/>
          </a:xfrm>
        </p:spPr>
        <p:txBody>
          <a:bodyPr vert="horz" lIns="91440" tIns="45720" rIns="91440" bIns="45720" rtlCol="0" anchor="ctr">
            <a:normAutofit/>
          </a:bodyPr>
          <a:lstStyle/>
          <a:p>
            <a:pPr algn="ctr"/>
            <a:r>
              <a:rPr lang="en-US" sz="6600"/>
              <a:t>Open Payments (Sunshine)</a:t>
            </a:r>
          </a:p>
        </p:txBody>
      </p:sp>
      <p:pic>
        <p:nvPicPr>
          <p:cNvPr id="7" name="Picture 6">
            <a:extLst>
              <a:ext uri="{FF2B5EF4-FFF2-40B4-BE49-F238E27FC236}">
                <a16:creationId xmlns:a16="http://schemas.microsoft.com/office/drawing/2014/main" id="{DF3C1A1B-6832-8C5E-ABC2-FE42FB995F96}"/>
              </a:ext>
            </a:extLst>
          </p:cNvPr>
          <p:cNvPicPr>
            <a:picLocks noChangeAspect="1"/>
          </p:cNvPicPr>
          <p:nvPr/>
        </p:nvPicPr>
        <p:blipFill>
          <a:blip r:embed="rId2"/>
          <a:stretch>
            <a:fillRect/>
          </a:stretch>
        </p:blipFill>
        <p:spPr>
          <a:xfrm>
            <a:off x="1114150" y="320040"/>
            <a:ext cx="4026196" cy="3895344"/>
          </a:xfrm>
          <a:prstGeom prst="rect">
            <a:avLst/>
          </a:prstGeom>
        </p:spPr>
      </p:pic>
      <p:pic>
        <p:nvPicPr>
          <p:cNvPr id="5" name="Content Placeholder 4">
            <a:extLst>
              <a:ext uri="{FF2B5EF4-FFF2-40B4-BE49-F238E27FC236}">
                <a16:creationId xmlns:a16="http://schemas.microsoft.com/office/drawing/2014/main" id="{C9E5963A-6FD9-893E-7E8C-5453C7A7E1A4}"/>
              </a:ext>
            </a:extLst>
          </p:cNvPr>
          <p:cNvPicPr>
            <a:picLocks noGrp="1" noChangeAspect="1"/>
          </p:cNvPicPr>
          <p:nvPr>
            <p:ph idx="1"/>
          </p:nvPr>
        </p:nvPicPr>
        <p:blipFill>
          <a:blip r:embed="rId3"/>
          <a:stretch>
            <a:fillRect/>
          </a:stretch>
        </p:blipFill>
        <p:spPr>
          <a:xfrm>
            <a:off x="6254496" y="1144829"/>
            <a:ext cx="5614416" cy="2245766"/>
          </a:xfrm>
          <a:prstGeom prst="rect">
            <a:avLst/>
          </a:prstGeom>
        </p:spPr>
      </p:pic>
      <p:sp>
        <p:nvSpPr>
          <p:cNvPr id="3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941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000333-F62A-6CAB-524E-700223773FE6}"/>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a:solidFill>
                  <a:srgbClr val="FFFFFF"/>
                </a:solidFill>
              </a:rPr>
              <a:t>Dr. Steven Deitelzweig</a:t>
            </a:r>
          </a:p>
        </p:txBody>
      </p:sp>
      <p:pic>
        <p:nvPicPr>
          <p:cNvPr id="7" name="Picture 6">
            <a:extLst>
              <a:ext uri="{FF2B5EF4-FFF2-40B4-BE49-F238E27FC236}">
                <a16:creationId xmlns:a16="http://schemas.microsoft.com/office/drawing/2014/main" id="{A6D258B7-EFF0-5642-4EC5-DB1C49D377E5}"/>
              </a:ext>
            </a:extLst>
          </p:cNvPr>
          <p:cNvPicPr>
            <a:picLocks noChangeAspect="1"/>
          </p:cNvPicPr>
          <p:nvPr/>
        </p:nvPicPr>
        <p:blipFill>
          <a:blip r:embed="rId2"/>
          <a:stretch>
            <a:fillRect/>
          </a:stretch>
        </p:blipFill>
        <p:spPr>
          <a:xfrm>
            <a:off x="715748" y="3173268"/>
            <a:ext cx="5131088" cy="2391790"/>
          </a:xfrm>
          <a:prstGeom prst="rect">
            <a:avLst/>
          </a:prstGeom>
        </p:spPr>
      </p:pic>
      <p:pic>
        <p:nvPicPr>
          <p:cNvPr id="5" name="Content Placeholder 4">
            <a:extLst>
              <a:ext uri="{FF2B5EF4-FFF2-40B4-BE49-F238E27FC236}">
                <a16:creationId xmlns:a16="http://schemas.microsoft.com/office/drawing/2014/main" id="{0586B3AF-FAA2-C541-C2E1-34467EDCD2F4}"/>
              </a:ext>
            </a:extLst>
          </p:cNvPr>
          <p:cNvPicPr>
            <a:picLocks noGrp="1" noChangeAspect="1"/>
          </p:cNvPicPr>
          <p:nvPr>
            <p:ph idx="1"/>
          </p:nvPr>
        </p:nvPicPr>
        <p:blipFill>
          <a:blip r:embed="rId3"/>
          <a:stretch>
            <a:fillRect/>
          </a:stretch>
        </p:blipFill>
        <p:spPr>
          <a:xfrm>
            <a:off x="6345165" y="2217815"/>
            <a:ext cx="4089852" cy="3997831"/>
          </a:xfrm>
          <a:prstGeom prst="rect">
            <a:avLst/>
          </a:prstGeom>
        </p:spPr>
      </p:pic>
    </p:spTree>
    <p:extLst>
      <p:ext uri="{BB962C8B-B14F-4D97-AF65-F5344CB8AC3E}">
        <p14:creationId xmlns:p14="http://schemas.microsoft.com/office/powerpoint/2010/main" val="1758701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4347B9-D7D7-01CF-188A-3BDC425ABBDC}"/>
              </a:ext>
            </a:extLst>
          </p:cNvPr>
          <p:cNvSpPr>
            <a:spLocks noGrp="1"/>
          </p:cNvSpPr>
          <p:nvPr>
            <p:ph type="title"/>
          </p:nvPr>
        </p:nvSpPr>
        <p:spPr>
          <a:xfrm>
            <a:off x="630936" y="639520"/>
            <a:ext cx="3429000" cy="1719072"/>
          </a:xfrm>
        </p:spPr>
        <p:txBody>
          <a:bodyPr anchor="b">
            <a:normAutofit/>
          </a:bodyPr>
          <a:lstStyle/>
          <a:p>
            <a:r>
              <a:rPr lang="en-US" sz="4200"/>
              <a:t>Food, Flattery, Friendship</a:t>
            </a:r>
            <a:endParaRPr lang="nl-NL" sz="4200"/>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96AAA2-124B-9015-30AB-8A1B04FD7450}"/>
              </a:ext>
            </a:extLst>
          </p:cNvPr>
          <p:cNvSpPr>
            <a:spLocks noGrp="1"/>
          </p:cNvSpPr>
          <p:nvPr>
            <p:ph idx="1"/>
          </p:nvPr>
        </p:nvSpPr>
        <p:spPr>
          <a:xfrm>
            <a:off x="630936" y="2807208"/>
            <a:ext cx="3429000" cy="3410712"/>
          </a:xfrm>
        </p:spPr>
        <p:txBody>
          <a:bodyPr anchor="t">
            <a:normAutofit/>
          </a:bodyPr>
          <a:lstStyle/>
          <a:p>
            <a:r>
              <a:rPr lang="en-US" sz="2200"/>
              <a:t>Marketing whores</a:t>
            </a:r>
          </a:p>
          <a:p>
            <a:r>
              <a:rPr lang="en-US" sz="2200"/>
              <a:t>Drug whores</a:t>
            </a:r>
          </a:p>
          <a:p>
            <a:r>
              <a:rPr lang="en-US" sz="2200"/>
              <a:t>Product champions</a:t>
            </a:r>
            <a:endParaRPr lang="nl-NL" sz="2200"/>
          </a:p>
        </p:txBody>
      </p:sp>
      <p:pic>
        <p:nvPicPr>
          <p:cNvPr id="5" name="Picture 4" descr="A screenshot of a news article&#10;&#10;Description automatically generated">
            <a:extLst>
              <a:ext uri="{FF2B5EF4-FFF2-40B4-BE49-F238E27FC236}">
                <a16:creationId xmlns:a16="http://schemas.microsoft.com/office/drawing/2014/main" id="{3B0FA7B5-C321-DCE0-2918-18E8AFAD4C87}"/>
              </a:ext>
            </a:extLst>
          </p:cNvPr>
          <p:cNvPicPr>
            <a:picLocks noChangeAspect="1"/>
          </p:cNvPicPr>
          <p:nvPr/>
        </p:nvPicPr>
        <p:blipFill>
          <a:blip r:embed="rId3"/>
          <a:stretch>
            <a:fillRect/>
          </a:stretch>
        </p:blipFill>
        <p:spPr>
          <a:xfrm>
            <a:off x="4654296" y="900512"/>
            <a:ext cx="6903720" cy="5056975"/>
          </a:xfrm>
          <a:prstGeom prst="rect">
            <a:avLst/>
          </a:prstGeom>
        </p:spPr>
      </p:pic>
    </p:spTree>
    <p:extLst>
      <p:ext uri="{BB962C8B-B14F-4D97-AF65-F5344CB8AC3E}">
        <p14:creationId xmlns:p14="http://schemas.microsoft.com/office/powerpoint/2010/main" val="1192850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Rectangle 16">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C89FD2-9A5E-A61D-D649-87AED54E75F4}"/>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a:solidFill>
                  <a:srgbClr val="FFFFFF"/>
                </a:solidFill>
              </a:rPr>
              <a:t>Subtlety of gifts</a:t>
            </a:r>
          </a:p>
        </p:txBody>
      </p:sp>
      <p:pic>
        <p:nvPicPr>
          <p:cNvPr id="5" name="Content Placeholder 4" descr="A screenshot of a white text&#10;&#10;Description automatically generated">
            <a:extLst>
              <a:ext uri="{FF2B5EF4-FFF2-40B4-BE49-F238E27FC236}">
                <a16:creationId xmlns:a16="http://schemas.microsoft.com/office/drawing/2014/main" id="{A9B36669-D31A-F14F-14D2-164C816CB9E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5748" y="2737126"/>
            <a:ext cx="5131088" cy="2886236"/>
          </a:xfrm>
          <a:prstGeom prst="rect">
            <a:avLst/>
          </a:prstGeom>
        </p:spPr>
      </p:pic>
      <p:pic>
        <p:nvPicPr>
          <p:cNvPr id="4" name="Picture 3" descr="A tray of drinks with a bird in the background&#10;&#10;Description automatically generated">
            <a:extLst>
              <a:ext uri="{FF2B5EF4-FFF2-40B4-BE49-F238E27FC236}">
                <a16:creationId xmlns:a16="http://schemas.microsoft.com/office/drawing/2014/main" id="{A809FB56-18B4-E84D-3FE5-CD2AA0CB3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5165" y="2217815"/>
            <a:ext cx="3997831" cy="3997831"/>
          </a:xfrm>
          <a:prstGeom prst="rect">
            <a:avLst/>
          </a:prstGeom>
        </p:spPr>
      </p:pic>
      <p:sp>
        <p:nvSpPr>
          <p:cNvPr id="6" name="Arrow: Right 5">
            <a:extLst>
              <a:ext uri="{FF2B5EF4-FFF2-40B4-BE49-F238E27FC236}">
                <a16:creationId xmlns:a16="http://schemas.microsoft.com/office/drawing/2014/main" id="{237ABEE9-7795-4295-89BC-09272623365B}"/>
              </a:ext>
            </a:extLst>
          </p:cNvPr>
          <p:cNvSpPr/>
          <p:nvPr/>
        </p:nvSpPr>
        <p:spPr>
          <a:xfrm>
            <a:off x="11066106" y="6321342"/>
            <a:ext cx="978408" cy="484632"/>
          </a:xfrm>
          <a:prstGeom prst="rightArrow">
            <a:avLst/>
          </a:prstGeom>
          <a:solidFill>
            <a:sysClr val="windowText" lastClr="000000"/>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7000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descr="A white and green logo&#10;&#10;Description automatically generated">
            <a:extLst>
              <a:ext uri="{FF2B5EF4-FFF2-40B4-BE49-F238E27FC236}">
                <a16:creationId xmlns:a16="http://schemas.microsoft.com/office/drawing/2014/main" id="{1985D76E-52FD-8DBD-F863-503D3ED42A2F}"/>
              </a:ext>
            </a:extLst>
          </p:cNvPr>
          <p:cNvPicPr>
            <a:picLocks noChangeAspect="1"/>
          </p:cNvPicPr>
          <p:nvPr/>
        </p:nvPicPr>
        <p:blipFill>
          <a:blip r:embed="rId2">
            <a:extLst>
              <a:ext uri="{28A0092B-C50C-407E-A947-70E740481C1C}">
                <a14:useLocalDpi xmlns:a14="http://schemas.microsoft.com/office/drawing/2010/main" val="0"/>
              </a:ext>
            </a:extLst>
          </a:blip>
          <a:srcRect l="33658" r="30673" b="-1"/>
          <a:stretch/>
        </p:blipFill>
        <p:spPr>
          <a:xfrm>
            <a:off x="1" y="1"/>
            <a:ext cx="2970465" cy="3383279"/>
          </a:xfrm>
          <a:prstGeom prst="rect">
            <a:avLst/>
          </a:prstGeom>
        </p:spPr>
      </p:pic>
      <p:pic>
        <p:nvPicPr>
          <p:cNvPr id="16" name="Picture 15" descr="A close-up of a label&#10;&#10;Description automatically generated">
            <a:extLst>
              <a:ext uri="{FF2B5EF4-FFF2-40B4-BE49-F238E27FC236}">
                <a16:creationId xmlns:a16="http://schemas.microsoft.com/office/drawing/2014/main" id="{D0DA0F8B-0B13-BF16-49C5-4894AFC101DD}"/>
              </a:ext>
            </a:extLst>
          </p:cNvPr>
          <p:cNvPicPr>
            <a:picLocks noChangeAspect="1"/>
          </p:cNvPicPr>
          <p:nvPr/>
        </p:nvPicPr>
        <p:blipFill>
          <a:blip r:embed="rId3">
            <a:extLst>
              <a:ext uri="{28A0092B-C50C-407E-A947-70E740481C1C}">
                <a14:useLocalDpi xmlns:a14="http://schemas.microsoft.com/office/drawing/2010/main" val="0"/>
              </a:ext>
            </a:extLst>
          </a:blip>
          <a:srcRect t="23292" r="1" b="5523"/>
          <a:stretch/>
        </p:blipFill>
        <p:spPr>
          <a:xfrm>
            <a:off x="3072956" y="10"/>
            <a:ext cx="2970465" cy="3383268"/>
          </a:xfrm>
          <a:prstGeom prst="rect">
            <a:avLst/>
          </a:prstGeom>
        </p:spPr>
      </p:pic>
      <p:pic>
        <p:nvPicPr>
          <p:cNvPr id="8" name="Content Placeholder 7" descr="A book cover with blue and orange colors&#10;&#10;Description automatically generated">
            <a:extLst>
              <a:ext uri="{FF2B5EF4-FFF2-40B4-BE49-F238E27FC236}">
                <a16:creationId xmlns:a16="http://schemas.microsoft.com/office/drawing/2014/main" id="{5D02B726-AF60-E32C-908B-484FDDF36384}"/>
              </a:ext>
            </a:extLst>
          </p:cNvPr>
          <p:cNvPicPr>
            <a:picLocks noChangeAspect="1"/>
          </p:cNvPicPr>
          <p:nvPr/>
        </p:nvPicPr>
        <p:blipFill>
          <a:blip r:embed="rId4">
            <a:extLst>
              <a:ext uri="{28A0092B-C50C-407E-A947-70E740481C1C}">
                <a14:useLocalDpi xmlns:a14="http://schemas.microsoft.com/office/drawing/2010/main" val="0"/>
              </a:ext>
            </a:extLst>
          </a:blip>
          <a:srcRect t="26000"/>
          <a:stretch/>
        </p:blipFill>
        <p:spPr>
          <a:xfrm>
            <a:off x="6145909" y="10"/>
            <a:ext cx="2971800" cy="3383268"/>
          </a:xfrm>
          <a:prstGeom prst="rect">
            <a:avLst/>
          </a:prstGeom>
        </p:spPr>
      </p:pic>
      <p:pic>
        <p:nvPicPr>
          <p:cNvPr id="24" name="Picture 23" descr="A can of cigarettes and a cigarette case&#10;&#10;Description automatically generated">
            <a:extLst>
              <a:ext uri="{FF2B5EF4-FFF2-40B4-BE49-F238E27FC236}">
                <a16:creationId xmlns:a16="http://schemas.microsoft.com/office/drawing/2014/main" id="{18D93683-C18C-AA43-8A71-F577F8791842}"/>
              </a:ext>
            </a:extLst>
          </p:cNvPr>
          <p:cNvPicPr>
            <a:picLocks noChangeAspect="1"/>
          </p:cNvPicPr>
          <p:nvPr/>
        </p:nvPicPr>
        <p:blipFill>
          <a:blip r:embed="rId5">
            <a:extLst>
              <a:ext uri="{28A0092B-C50C-407E-A947-70E740481C1C}">
                <a14:useLocalDpi xmlns:a14="http://schemas.microsoft.com/office/drawing/2010/main" val="0"/>
              </a:ext>
            </a:extLst>
          </a:blip>
          <a:srcRect t="21991" r="-3" b="2584"/>
          <a:stretch/>
        </p:blipFill>
        <p:spPr>
          <a:xfrm>
            <a:off x="9220200" y="10"/>
            <a:ext cx="2971800" cy="3383268"/>
          </a:xfrm>
          <a:prstGeom prst="rect">
            <a:avLst/>
          </a:prstGeom>
        </p:spPr>
      </p:pic>
      <p:pic>
        <p:nvPicPr>
          <p:cNvPr id="12" name="Picture 11" descr="A yellow sign with a blue square and red text&#10;&#10;Description automatically generated">
            <a:extLst>
              <a:ext uri="{FF2B5EF4-FFF2-40B4-BE49-F238E27FC236}">
                <a16:creationId xmlns:a16="http://schemas.microsoft.com/office/drawing/2014/main" id="{1F63A44A-4E82-3D90-91B4-CAFBDF8437FA}"/>
              </a:ext>
            </a:extLst>
          </p:cNvPr>
          <p:cNvPicPr>
            <a:picLocks noChangeAspect="1"/>
          </p:cNvPicPr>
          <p:nvPr/>
        </p:nvPicPr>
        <p:blipFill>
          <a:blip r:embed="rId6">
            <a:extLst>
              <a:ext uri="{28A0092B-C50C-407E-A947-70E740481C1C}">
                <a14:useLocalDpi xmlns:a14="http://schemas.microsoft.com/office/drawing/2010/main" val="0"/>
              </a:ext>
            </a:extLst>
          </a:blip>
          <a:srcRect t="15017" r="-1" b="9240"/>
          <a:stretch/>
        </p:blipFill>
        <p:spPr>
          <a:xfrm>
            <a:off x="-1017" y="3474720"/>
            <a:ext cx="2970465" cy="3383280"/>
          </a:xfrm>
          <a:prstGeom prst="rect">
            <a:avLst/>
          </a:prstGeom>
        </p:spPr>
      </p:pic>
      <p:sp>
        <p:nvSpPr>
          <p:cNvPr id="48" name="Rectangle 47">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5A6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E91EF3-342F-A463-CDB3-8A0C058FAC39}"/>
              </a:ext>
            </a:extLst>
          </p:cNvPr>
          <p:cNvSpPr>
            <a:spLocks noGrp="1"/>
          </p:cNvSpPr>
          <p:nvPr>
            <p:ph type="title"/>
          </p:nvPr>
        </p:nvSpPr>
        <p:spPr>
          <a:xfrm>
            <a:off x="6491653" y="3799272"/>
            <a:ext cx="5193748" cy="637124"/>
          </a:xfrm>
        </p:spPr>
        <p:txBody>
          <a:bodyPr vert="horz" lIns="91440" tIns="45720" rIns="91440" bIns="45720" rtlCol="0">
            <a:normAutofit/>
          </a:bodyPr>
          <a:lstStyle/>
          <a:p>
            <a:r>
              <a:rPr lang="en-US" sz="3200" kern="1200">
                <a:solidFill>
                  <a:srgbClr val="FFFFFF"/>
                </a:solidFill>
                <a:latin typeface="+mj-lt"/>
                <a:ea typeface="+mj-ea"/>
                <a:cs typeface="+mj-cs"/>
              </a:rPr>
              <a:t>Conflicts of interest II</a:t>
            </a:r>
          </a:p>
        </p:txBody>
      </p:sp>
      <p:pic>
        <p:nvPicPr>
          <p:cNvPr id="18" name="Picture 17" descr="A book cover with syringes&#10;&#10;Description automatically generated">
            <a:extLst>
              <a:ext uri="{FF2B5EF4-FFF2-40B4-BE49-F238E27FC236}">
                <a16:creationId xmlns:a16="http://schemas.microsoft.com/office/drawing/2014/main" id="{7BBCCFF8-EC8B-6CBC-A1EE-F50B0F01C0A8}"/>
              </a:ext>
            </a:extLst>
          </p:cNvPr>
          <p:cNvPicPr>
            <a:picLocks noChangeAspect="1"/>
          </p:cNvPicPr>
          <p:nvPr/>
        </p:nvPicPr>
        <p:blipFill>
          <a:blip r:embed="rId7">
            <a:extLst>
              <a:ext uri="{28A0092B-C50C-407E-A947-70E740481C1C}">
                <a14:useLocalDpi xmlns:a14="http://schemas.microsoft.com/office/drawing/2010/main" val="0"/>
              </a:ext>
            </a:extLst>
          </a:blip>
          <a:srcRect r="-3" b="23971"/>
          <a:stretch/>
        </p:blipFill>
        <p:spPr>
          <a:xfrm>
            <a:off x="3059902" y="3474719"/>
            <a:ext cx="2970466" cy="3383280"/>
          </a:xfrm>
          <a:prstGeom prst="rect">
            <a:avLst/>
          </a:prstGeom>
        </p:spPr>
      </p:pic>
      <p:sp>
        <p:nvSpPr>
          <p:cNvPr id="49" name="Content Placeholder 31">
            <a:extLst>
              <a:ext uri="{FF2B5EF4-FFF2-40B4-BE49-F238E27FC236}">
                <a16:creationId xmlns:a16="http://schemas.microsoft.com/office/drawing/2014/main" id="{F2A4D7D3-102C-288A-B461-D92C36254003}"/>
              </a:ext>
            </a:extLst>
          </p:cNvPr>
          <p:cNvSpPr>
            <a:spLocks noGrp="1"/>
          </p:cNvSpPr>
          <p:nvPr>
            <p:ph idx="1"/>
          </p:nvPr>
        </p:nvSpPr>
        <p:spPr>
          <a:xfrm>
            <a:off x="6479648" y="4510585"/>
            <a:ext cx="5366610" cy="1758732"/>
          </a:xfrm>
        </p:spPr>
        <p:txBody>
          <a:bodyPr>
            <a:normAutofit/>
          </a:bodyPr>
          <a:lstStyle/>
          <a:p>
            <a:endParaRPr lang="en-US" sz="1800" dirty="0">
              <a:solidFill>
                <a:srgbClr val="FFFFFF"/>
              </a:solidFill>
            </a:endParaRPr>
          </a:p>
        </p:txBody>
      </p:sp>
      <p:sp>
        <p:nvSpPr>
          <p:cNvPr id="3" name="Arrow: Right 2">
            <a:extLst>
              <a:ext uri="{FF2B5EF4-FFF2-40B4-BE49-F238E27FC236}">
                <a16:creationId xmlns:a16="http://schemas.microsoft.com/office/drawing/2014/main" id="{55F55D77-E048-D408-1FD0-10E4D37BA3A3}"/>
              </a:ext>
            </a:extLst>
          </p:cNvPr>
          <p:cNvSpPr/>
          <p:nvPr/>
        </p:nvSpPr>
        <p:spPr>
          <a:xfrm>
            <a:off x="11066106" y="6321342"/>
            <a:ext cx="978408" cy="484632"/>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22213490"/>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25CB8E-B473-4531-774B-BF6A20D405CC}"/>
              </a:ext>
            </a:extLst>
          </p:cNvPr>
          <p:cNvSpPr>
            <a:spLocks noGrp="1"/>
          </p:cNvSpPr>
          <p:nvPr>
            <p:ph type="title"/>
          </p:nvPr>
        </p:nvSpPr>
        <p:spPr>
          <a:xfrm>
            <a:off x="1371597" y="348865"/>
            <a:ext cx="10044023" cy="877729"/>
          </a:xfrm>
        </p:spPr>
        <p:txBody>
          <a:bodyPr anchor="ctr">
            <a:normAutofit fontScale="90000"/>
          </a:bodyPr>
          <a:lstStyle/>
          <a:p>
            <a:r>
              <a:rPr lang="en-US" sz="4000" dirty="0">
                <a:solidFill>
                  <a:srgbClr val="FFFFFF"/>
                </a:solidFill>
              </a:rPr>
              <a:t>Scenarios in modern publishing for industry to exploit</a:t>
            </a:r>
            <a:endParaRPr lang="nl-NL" sz="4000" dirty="0">
              <a:solidFill>
                <a:srgbClr val="FFFFFF"/>
              </a:solidFill>
            </a:endParaRPr>
          </a:p>
        </p:txBody>
      </p:sp>
      <p:graphicFrame>
        <p:nvGraphicFramePr>
          <p:cNvPr id="4" name="Content Placeholder 3">
            <a:extLst>
              <a:ext uri="{FF2B5EF4-FFF2-40B4-BE49-F238E27FC236}">
                <a16:creationId xmlns:a16="http://schemas.microsoft.com/office/drawing/2014/main" id="{259FA347-A50F-23FA-E22B-F27B84D3792F}"/>
              </a:ext>
            </a:extLst>
          </p:cNvPr>
          <p:cNvGraphicFramePr>
            <a:graphicFrameLocks noGrp="1"/>
          </p:cNvGraphicFramePr>
          <p:nvPr>
            <p:ph idx="1"/>
            <p:extLst>
              <p:ext uri="{D42A27DB-BD31-4B8C-83A1-F6EECF244321}">
                <p14:modId xmlns:p14="http://schemas.microsoft.com/office/powerpoint/2010/main" val="1554310482"/>
              </p:ext>
            </p:extLst>
          </p:nvPr>
        </p:nvGraphicFramePr>
        <p:xfrm>
          <a:off x="2173014" y="2502197"/>
          <a:ext cx="7869914" cy="3413571"/>
        </p:xfrm>
        <a:graphic>
          <a:graphicData uri="http://schemas.openxmlformats.org/drawingml/2006/table">
            <a:tbl>
              <a:tblPr firstRow="1" bandRow="1">
                <a:tableStyleId>{5C22544A-7EE6-4342-B048-85BDC9FD1C3A}</a:tableStyleId>
              </a:tblPr>
              <a:tblGrid>
                <a:gridCol w="2490699">
                  <a:extLst>
                    <a:ext uri="{9D8B030D-6E8A-4147-A177-3AD203B41FA5}">
                      <a16:colId xmlns:a16="http://schemas.microsoft.com/office/drawing/2014/main" val="1363566152"/>
                    </a:ext>
                  </a:extLst>
                </a:gridCol>
                <a:gridCol w="2608571">
                  <a:extLst>
                    <a:ext uri="{9D8B030D-6E8A-4147-A177-3AD203B41FA5}">
                      <a16:colId xmlns:a16="http://schemas.microsoft.com/office/drawing/2014/main" val="3556044110"/>
                    </a:ext>
                  </a:extLst>
                </a:gridCol>
                <a:gridCol w="2770644">
                  <a:extLst>
                    <a:ext uri="{9D8B030D-6E8A-4147-A177-3AD203B41FA5}">
                      <a16:colId xmlns:a16="http://schemas.microsoft.com/office/drawing/2014/main" val="1943914144"/>
                    </a:ext>
                  </a:extLst>
                </a:gridCol>
              </a:tblGrid>
              <a:tr h="634937">
                <a:tc>
                  <a:txBody>
                    <a:bodyPr/>
                    <a:lstStyle/>
                    <a:p>
                      <a:pPr algn="ctr"/>
                      <a:endParaRPr lang="nl-NL" sz="3300"/>
                    </a:p>
                  </a:txBody>
                  <a:tcPr marL="94298" marR="94298" marT="47149" marB="47149"/>
                </a:tc>
                <a:tc>
                  <a:txBody>
                    <a:bodyPr/>
                    <a:lstStyle/>
                    <a:p>
                      <a:pPr algn="ctr"/>
                      <a:r>
                        <a:rPr lang="en-US" sz="3300"/>
                        <a:t>Real journal</a:t>
                      </a:r>
                      <a:endParaRPr lang="nl-NL" sz="3300"/>
                    </a:p>
                  </a:txBody>
                  <a:tcPr marL="94298" marR="94298" marT="47149" marB="47149"/>
                </a:tc>
                <a:tc>
                  <a:txBody>
                    <a:bodyPr/>
                    <a:lstStyle/>
                    <a:p>
                      <a:pPr algn="ctr"/>
                      <a:r>
                        <a:rPr lang="en-US" sz="3300"/>
                        <a:t>Fake journal</a:t>
                      </a:r>
                      <a:endParaRPr lang="nl-NL" sz="3300"/>
                    </a:p>
                  </a:txBody>
                  <a:tcPr marL="94298" marR="94298" marT="47149" marB="47149"/>
                </a:tc>
                <a:extLst>
                  <a:ext uri="{0D108BD9-81ED-4DB2-BD59-A6C34878D82A}">
                    <a16:rowId xmlns:a16="http://schemas.microsoft.com/office/drawing/2014/main" val="4117126144"/>
                  </a:ext>
                </a:extLst>
              </a:tr>
              <a:tr h="1137857">
                <a:tc>
                  <a:txBody>
                    <a:bodyPr/>
                    <a:lstStyle/>
                    <a:p>
                      <a:pPr algn="ctr"/>
                      <a:r>
                        <a:rPr lang="en-US" sz="3300"/>
                        <a:t>Real paper</a:t>
                      </a:r>
                      <a:endParaRPr lang="nl-NL" sz="3300"/>
                    </a:p>
                  </a:txBody>
                  <a:tcPr marL="94298" marR="94298" marT="47149" marB="47149"/>
                </a:tc>
                <a:tc>
                  <a:txBody>
                    <a:bodyPr/>
                    <a:lstStyle/>
                    <a:p>
                      <a:pPr algn="ctr"/>
                      <a:r>
                        <a:rPr lang="en-US" sz="3300"/>
                        <a:t>Science</a:t>
                      </a:r>
                      <a:endParaRPr lang="nl-NL" sz="3300"/>
                    </a:p>
                  </a:txBody>
                  <a:tcPr marL="94298" marR="94298" marT="47149" marB="47149"/>
                </a:tc>
                <a:tc>
                  <a:txBody>
                    <a:bodyPr/>
                    <a:lstStyle/>
                    <a:p>
                      <a:pPr algn="ctr"/>
                      <a:r>
                        <a:rPr lang="en-US" sz="3300"/>
                        <a:t>Tricked scientist</a:t>
                      </a:r>
                      <a:endParaRPr lang="nl-NL" sz="3300"/>
                    </a:p>
                  </a:txBody>
                  <a:tcPr marL="94298" marR="94298" marT="47149" marB="47149"/>
                </a:tc>
                <a:extLst>
                  <a:ext uri="{0D108BD9-81ED-4DB2-BD59-A6C34878D82A}">
                    <a16:rowId xmlns:a16="http://schemas.microsoft.com/office/drawing/2014/main" val="2669020952"/>
                  </a:ext>
                </a:extLst>
              </a:tr>
              <a:tr h="1640777">
                <a:tc>
                  <a:txBody>
                    <a:bodyPr/>
                    <a:lstStyle/>
                    <a:p>
                      <a:pPr algn="ctr"/>
                      <a:r>
                        <a:rPr lang="en-US" sz="3300"/>
                        <a:t>Fake paper</a:t>
                      </a:r>
                      <a:endParaRPr lang="nl-NL" sz="3300"/>
                    </a:p>
                  </a:txBody>
                  <a:tcPr marL="94298" marR="94298" marT="47149" marB="47149"/>
                </a:tc>
                <a:tc>
                  <a:txBody>
                    <a:bodyPr/>
                    <a:lstStyle/>
                    <a:p>
                      <a:pPr algn="ctr"/>
                      <a:r>
                        <a:rPr lang="en-US" sz="3300"/>
                        <a:t>Sokal affair-type; LLM (AI)</a:t>
                      </a:r>
                      <a:endParaRPr lang="nl-NL" sz="3300"/>
                    </a:p>
                  </a:txBody>
                  <a:tcPr marL="94298" marR="94298" marT="47149" marB="47149"/>
                </a:tc>
                <a:tc>
                  <a:txBody>
                    <a:bodyPr/>
                    <a:lstStyle/>
                    <a:p>
                      <a:pPr algn="ctr"/>
                      <a:r>
                        <a:rPr lang="en-US" sz="3300"/>
                        <a:t>Propaganda, stirring..</a:t>
                      </a:r>
                      <a:endParaRPr lang="nl-NL" sz="3300"/>
                    </a:p>
                  </a:txBody>
                  <a:tcPr marL="94298" marR="94298" marT="47149" marB="47149"/>
                </a:tc>
                <a:extLst>
                  <a:ext uri="{0D108BD9-81ED-4DB2-BD59-A6C34878D82A}">
                    <a16:rowId xmlns:a16="http://schemas.microsoft.com/office/drawing/2014/main" val="3205216179"/>
                  </a:ext>
                </a:extLst>
              </a:tr>
            </a:tbl>
          </a:graphicData>
        </a:graphic>
      </p:graphicFrame>
    </p:spTree>
    <p:extLst>
      <p:ext uri="{BB962C8B-B14F-4D97-AF65-F5344CB8AC3E}">
        <p14:creationId xmlns:p14="http://schemas.microsoft.com/office/powerpoint/2010/main" val="2820246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E278BF-E795-1E4F-CA72-2740DE5E67C8}"/>
              </a:ext>
            </a:extLst>
          </p:cNvPr>
          <p:cNvSpPr>
            <a:spLocks noGrp="1"/>
          </p:cNvSpPr>
          <p:nvPr>
            <p:ph type="title"/>
          </p:nvPr>
        </p:nvSpPr>
        <p:spPr>
          <a:xfrm>
            <a:off x="793662" y="386930"/>
            <a:ext cx="10066122" cy="1298448"/>
          </a:xfrm>
        </p:spPr>
        <p:txBody>
          <a:bodyPr anchor="b">
            <a:normAutofit/>
          </a:bodyPr>
          <a:lstStyle/>
          <a:p>
            <a:r>
              <a:rPr lang="en-US" sz="4800" dirty="0"/>
              <a:t>Counteracting Merchants of Doubt</a:t>
            </a:r>
            <a:endParaRPr lang="nl-NL" sz="4800" dirty="0"/>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3E0EDF-F4CF-6946-1A36-178845B77166}"/>
              </a:ext>
            </a:extLst>
          </p:cNvPr>
          <p:cNvSpPr>
            <a:spLocks noGrp="1"/>
          </p:cNvSpPr>
          <p:nvPr>
            <p:ph idx="1"/>
          </p:nvPr>
        </p:nvSpPr>
        <p:spPr>
          <a:xfrm>
            <a:off x="793661" y="2599509"/>
            <a:ext cx="4530898" cy="3639450"/>
          </a:xfrm>
        </p:spPr>
        <p:txBody>
          <a:bodyPr anchor="ctr">
            <a:normAutofit/>
          </a:bodyPr>
          <a:lstStyle/>
          <a:p>
            <a:r>
              <a:rPr lang="en-US" sz="2000" dirty="0"/>
              <a:t>Let’s do our science well</a:t>
            </a:r>
          </a:p>
          <a:p>
            <a:r>
              <a:rPr lang="en-US" sz="2000" dirty="0"/>
              <a:t>Open Scholarship / Science (</a:t>
            </a:r>
            <a:r>
              <a:rPr lang="en-US" sz="2000" i="1" dirty="0"/>
              <a:t>CUDOS</a:t>
            </a:r>
            <a:r>
              <a:rPr lang="en-US" sz="2000" dirty="0"/>
              <a:t>)</a:t>
            </a:r>
          </a:p>
          <a:p>
            <a:r>
              <a:rPr lang="en-US" sz="2000" dirty="0"/>
              <a:t>Write intelligibly</a:t>
            </a:r>
          </a:p>
          <a:p>
            <a:r>
              <a:rPr lang="en-US" sz="2000" dirty="0"/>
              <a:t>Educate journalists</a:t>
            </a:r>
          </a:p>
          <a:p>
            <a:r>
              <a:rPr lang="en-US" sz="2000" dirty="0"/>
              <a:t>Support critical journalism </a:t>
            </a:r>
            <a:r>
              <a:rPr lang="en-US" sz="2000"/>
              <a:t>&amp; sleuths!</a:t>
            </a:r>
            <a:endParaRPr lang="en-US" sz="2000" dirty="0"/>
          </a:p>
          <a:p>
            <a:r>
              <a:rPr lang="en-US" sz="2000" dirty="0"/>
              <a:t>Regulate wisely and enforce</a:t>
            </a:r>
          </a:p>
          <a:p>
            <a:r>
              <a:rPr lang="en-US" sz="2000" dirty="0"/>
              <a:t>Fines must hurt</a:t>
            </a:r>
          </a:p>
          <a:p>
            <a:r>
              <a:rPr lang="en-US" sz="2000" dirty="0"/>
              <a:t>Educate, educate, educate</a:t>
            </a:r>
          </a:p>
          <a:p>
            <a:endParaRPr lang="en-US" sz="2000" dirty="0"/>
          </a:p>
          <a:p>
            <a:endParaRPr lang="nl-NL" sz="2000" dirty="0"/>
          </a:p>
        </p:txBody>
      </p:sp>
      <p:pic>
        <p:nvPicPr>
          <p:cNvPr id="5" name="Picture 4" descr="A person in military uniform holding an object&#10;&#10;Description automatically generated">
            <a:extLst>
              <a:ext uri="{FF2B5EF4-FFF2-40B4-BE49-F238E27FC236}">
                <a16:creationId xmlns:a16="http://schemas.microsoft.com/office/drawing/2014/main" id="{001A3F28-D6B0-D28A-474A-8856734192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532" y="2899299"/>
            <a:ext cx="5150277" cy="2884155"/>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8768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Text&#10;&#10;Description automatically generated">
            <a:extLst>
              <a:ext uri="{FF2B5EF4-FFF2-40B4-BE49-F238E27FC236}">
                <a16:creationId xmlns:a16="http://schemas.microsoft.com/office/drawing/2014/main" id="{C71B906E-2BCE-4632-960E-7B110CE43474}"/>
              </a:ext>
            </a:extLst>
          </p:cNvPr>
          <p:cNvPicPr>
            <a:picLocks noChangeAspect="1"/>
          </p:cNvPicPr>
          <p:nvPr/>
        </p:nvPicPr>
        <p:blipFill rotWithShape="1">
          <a:blip r:embed="rId2">
            <a:extLst>
              <a:ext uri="{28A0092B-C50C-407E-A947-70E740481C1C}">
                <a14:useLocalDpi xmlns:a14="http://schemas.microsoft.com/office/drawing/2010/main" val="0"/>
              </a:ext>
            </a:extLst>
          </a:blip>
          <a:srcRect t="21829" r="-1" b="3171"/>
          <a:stretch/>
        </p:blipFill>
        <p:spPr>
          <a:xfrm>
            <a:off x="838200" y="233807"/>
            <a:ext cx="10468866" cy="5888737"/>
          </a:xfrm>
          <a:prstGeom prst="rect">
            <a:avLst/>
          </a:prstGeom>
          <a:ln w="28575">
            <a:solidFill>
              <a:schemeClr val="bg1"/>
            </a:solidFill>
          </a:ln>
        </p:spPr>
      </p:pic>
    </p:spTree>
    <p:extLst>
      <p:ext uri="{BB962C8B-B14F-4D97-AF65-F5344CB8AC3E}">
        <p14:creationId xmlns:p14="http://schemas.microsoft.com/office/powerpoint/2010/main" val="662070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18B749C-7DC2-5B06-E9D8-AD92D74AEE3C}"/>
              </a:ext>
            </a:extLst>
          </p:cNvPr>
          <p:cNvGraphicFramePr>
            <a:graphicFrameLocks noGrp="1"/>
          </p:cNvGraphicFramePr>
          <p:nvPr>
            <p:ph idx="4294967295"/>
          </p:nvPr>
        </p:nvGraphicFramePr>
        <p:xfrm>
          <a:off x="0" y="-14468"/>
          <a:ext cx="12192000" cy="7037692"/>
        </p:xfrm>
        <a:graphic>
          <a:graphicData uri="http://schemas.openxmlformats.org/drawingml/2006/table">
            <a:tbl>
              <a:tblPr firstRow="1" bandRow="1">
                <a:tableStyleId>{5C22544A-7EE6-4342-B048-85BDC9FD1C3A}</a:tableStyleId>
              </a:tblPr>
              <a:tblGrid>
                <a:gridCol w="3072809">
                  <a:extLst>
                    <a:ext uri="{9D8B030D-6E8A-4147-A177-3AD203B41FA5}">
                      <a16:colId xmlns:a16="http://schemas.microsoft.com/office/drawing/2014/main" val="2704411344"/>
                    </a:ext>
                  </a:extLst>
                </a:gridCol>
                <a:gridCol w="9119191">
                  <a:extLst>
                    <a:ext uri="{9D8B030D-6E8A-4147-A177-3AD203B41FA5}">
                      <a16:colId xmlns:a16="http://schemas.microsoft.com/office/drawing/2014/main" val="3693203709"/>
                    </a:ext>
                  </a:extLst>
                </a:gridCol>
              </a:tblGrid>
              <a:tr h="433610">
                <a:tc>
                  <a:txBody>
                    <a:bodyPr/>
                    <a:lstStyle/>
                    <a:p>
                      <a:r>
                        <a:rPr lang="en-US" dirty="0"/>
                        <a:t>Corporate strategy</a:t>
                      </a:r>
                      <a:endParaRPr lang="nl-NL" dirty="0"/>
                    </a:p>
                  </a:txBody>
                  <a:tcPr/>
                </a:tc>
                <a:tc>
                  <a:txBody>
                    <a:bodyPr/>
                    <a:lstStyle/>
                    <a:p>
                      <a:r>
                        <a:rPr lang="en-US" dirty="0"/>
                        <a:t>Examples</a:t>
                      </a:r>
                      <a:endParaRPr lang="nl-NL" dirty="0"/>
                    </a:p>
                  </a:txBody>
                  <a:tcPr/>
                </a:tc>
                <a:extLst>
                  <a:ext uri="{0D108BD9-81ED-4DB2-BD59-A6C34878D82A}">
                    <a16:rowId xmlns:a16="http://schemas.microsoft.com/office/drawing/2014/main" val="3480118926"/>
                  </a:ext>
                </a:extLst>
              </a:tr>
              <a:tr h="433610">
                <a:tc>
                  <a:txBody>
                    <a:bodyPr/>
                    <a:lstStyle/>
                    <a:p>
                      <a:r>
                        <a:rPr lang="en-US" sz="2000" dirty="0"/>
                        <a:t>1.1. Fund safe research</a:t>
                      </a:r>
                      <a:endParaRPr lang="nl-NL" sz="2000" dirty="0"/>
                    </a:p>
                  </a:txBody>
                  <a:tcPr/>
                </a:tc>
                <a:tc>
                  <a:txBody>
                    <a:bodyPr/>
                    <a:lstStyle/>
                    <a:p>
                      <a:r>
                        <a:rPr lang="en-US" sz="2000" dirty="0"/>
                        <a:t>poor indoor air quality; vaccines for tooth decay</a:t>
                      </a:r>
                      <a:endParaRPr lang="nl-NL" sz="2000" dirty="0"/>
                    </a:p>
                  </a:txBody>
                  <a:tcPr/>
                </a:tc>
                <a:extLst>
                  <a:ext uri="{0D108BD9-81ED-4DB2-BD59-A6C34878D82A}">
                    <a16:rowId xmlns:a16="http://schemas.microsoft.com/office/drawing/2014/main" val="4282280754"/>
                  </a:ext>
                </a:extLst>
              </a:tr>
              <a:tr h="750399">
                <a:tc>
                  <a:txBody>
                    <a:bodyPr/>
                    <a:lstStyle/>
                    <a:p>
                      <a:r>
                        <a:rPr lang="en-US" sz="2000" dirty="0"/>
                        <a:t>1.2. Covertly undertake or prevent risky research</a:t>
                      </a:r>
                      <a:endParaRPr lang="nl-NL" sz="2000" dirty="0"/>
                    </a:p>
                  </a:txBody>
                  <a:tcPr/>
                </a:tc>
                <a:tc>
                  <a:txBody>
                    <a:bodyPr/>
                    <a:lstStyle/>
                    <a:p>
                      <a:r>
                        <a:rPr lang="nl-NL" sz="2000" dirty="0" err="1"/>
                        <a:t>chemical</a:t>
                      </a:r>
                      <a:r>
                        <a:rPr lang="nl-NL" sz="2000" dirty="0"/>
                        <a:t> </a:t>
                      </a:r>
                      <a:r>
                        <a:rPr lang="nl-NL" sz="2000" dirty="0" err="1"/>
                        <a:t>additives</a:t>
                      </a:r>
                      <a:r>
                        <a:rPr lang="nl-NL" sz="2000" dirty="0"/>
                        <a:t> in </a:t>
                      </a:r>
                      <a:r>
                        <a:rPr lang="nl-NL" sz="2000" dirty="0" err="1"/>
                        <a:t>cigarettes</a:t>
                      </a:r>
                      <a:r>
                        <a:rPr lang="nl-NL" sz="2000" dirty="0"/>
                        <a:t>; </a:t>
                      </a:r>
                      <a:r>
                        <a:rPr lang="en-US" sz="2000" dirty="0"/>
                        <a:t>addictiveness of nicotine in rats</a:t>
                      </a:r>
                      <a:endParaRPr lang="nl-NL" sz="2000" dirty="0"/>
                    </a:p>
                  </a:txBody>
                  <a:tcPr/>
                </a:tc>
                <a:extLst>
                  <a:ext uri="{0D108BD9-81ED-4DB2-BD59-A6C34878D82A}">
                    <a16:rowId xmlns:a16="http://schemas.microsoft.com/office/drawing/2014/main" val="1104230918"/>
                  </a:ext>
                </a:extLst>
              </a:tr>
              <a:tr h="1071999">
                <a:tc>
                  <a:txBody>
                    <a:bodyPr/>
                    <a:lstStyle/>
                    <a:p>
                      <a:r>
                        <a:rPr lang="en-US" sz="2000" dirty="0"/>
                        <a:t>1.3. Control the design &amp; analysis of primary studies and evidence syntheses</a:t>
                      </a:r>
                      <a:endParaRPr lang="nl-NL" sz="2000" dirty="0"/>
                    </a:p>
                  </a:txBody>
                  <a:tcPr/>
                </a:tc>
                <a:tc>
                  <a:txBody>
                    <a:bodyPr/>
                    <a:lstStyle/>
                    <a:p>
                      <a:r>
                        <a:rPr lang="nl-NL" sz="2000" dirty="0" err="1"/>
                        <a:t>cherry-picking</a:t>
                      </a:r>
                      <a:r>
                        <a:rPr lang="nl-NL" sz="2000" dirty="0"/>
                        <a:t> papers</a:t>
                      </a:r>
                    </a:p>
                  </a:txBody>
                  <a:tcPr/>
                </a:tc>
                <a:extLst>
                  <a:ext uri="{0D108BD9-81ED-4DB2-BD59-A6C34878D82A}">
                    <a16:rowId xmlns:a16="http://schemas.microsoft.com/office/drawing/2014/main" val="760392514"/>
                  </a:ext>
                </a:extLst>
              </a:tr>
              <a:tr h="1085087">
                <a:tc>
                  <a:txBody>
                    <a:bodyPr/>
                    <a:lstStyle/>
                    <a:p>
                      <a:r>
                        <a:rPr lang="en-US" sz="2000" dirty="0"/>
                        <a:t>1.4. Shape and undermine external research</a:t>
                      </a:r>
                      <a:endParaRPr lang="nl-NL" sz="2000" dirty="0"/>
                    </a:p>
                  </a:txBody>
                  <a:tcPr/>
                </a:tc>
                <a:tc>
                  <a:txBody>
                    <a:bodyPr/>
                    <a:lstStyle/>
                    <a:p>
                      <a:r>
                        <a:rPr lang="en-US" sz="2000" dirty="0"/>
                        <a:t>Get access to public research bodies; Fund grant-making bodies set up independently from industry, to shape research priorities; prevent funding of critical agencies (e.g. IARC)</a:t>
                      </a:r>
                      <a:endParaRPr lang="nl-NL" sz="2000" dirty="0"/>
                    </a:p>
                  </a:txBody>
                  <a:tcPr/>
                </a:tc>
                <a:extLst>
                  <a:ext uri="{0D108BD9-81ED-4DB2-BD59-A6C34878D82A}">
                    <a16:rowId xmlns:a16="http://schemas.microsoft.com/office/drawing/2014/main" val="3859307436"/>
                  </a:ext>
                </a:extLst>
              </a:tr>
              <a:tr h="1389927">
                <a:tc>
                  <a:txBody>
                    <a:bodyPr/>
                    <a:lstStyle/>
                    <a:p>
                      <a:r>
                        <a:rPr lang="en-US" sz="2000" dirty="0"/>
                        <a:t>1.5. Ensure favorable research is heavily represented in the evidence base</a:t>
                      </a:r>
                      <a:endParaRPr lang="nl-NL" sz="2000" dirty="0"/>
                    </a:p>
                  </a:txBody>
                  <a:tcPr/>
                </a:tc>
                <a:tc>
                  <a:txBody>
                    <a:bodyPr/>
                    <a:lstStyle/>
                    <a:p>
                      <a:r>
                        <a:rPr lang="en-US" sz="2000" dirty="0"/>
                        <a:t>Fund existing journals or create your own; Repeatedly publish the same research; Use “ghost-writing” companies to produce large numbers of papers; Symposia proceedings, reports, abstracts</a:t>
                      </a:r>
                    </a:p>
                  </a:txBody>
                  <a:tcPr/>
                </a:tc>
                <a:extLst>
                  <a:ext uri="{0D108BD9-81ED-4DB2-BD59-A6C34878D82A}">
                    <a16:rowId xmlns:a16="http://schemas.microsoft.com/office/drawing/2014/main" val="492770750"/>
                  </a:ext>
                </a:extLst>
              </a:tr>
              <a:tr h="980048">
                <a:tc>
                  <a:txBody>
                    <a:bodyPr/>
                    <a:lstStyle/>
                    <a:p>
                      <a:r>
                        <a:rPr lang="en-US" sz="2000" dirty="0"/>
                        <a:t>1.6. Control reporting &amp; suppress publication of unfavorable science </a:t>
                      </a:r>
                      <a:endParaRPr lang="nl-NL" sz="2000" dirty="0"/>
                    </a:p>
                  </a:txBody>
                  <a:tcPr/>
                </a:tc>
                <a:tc>
                  <a:txBody>
                    <a:bodyPr/>
                    <a:lstStyle/>
                    <a:p>
                      <a:r>
                        <a:rPr lang="en-US" sz="2000" dirty="0"/>
                        <a:t>Report selectively; employ lawyers to suggest edits to documents or removal of unfavorable sections; use sponsorship &amp; ads as sticks rather than carrots</a:t>
                      </a:r>
                      <a:endParaRPr lang="nl-NL" sz="2000" dirty="0"/>
                    </a:p>
                  </a:txBody>
                  <a:tcPr/>
                </a:tc>
                <a:extLst>
                  <a:ext uri="{0D108BD9-81ED-4DB2-BD59-A6C34878D82A}">
                    <a16:rowId xmlns:a16="http://schemas.microsoft.com/office/drawing/2014/main" val="1454421598"/>
                  </a:ext>
                </a:extLst>
              </a:tr>
              <a:tr h="433610">
                <a:tc gridSpan="2">
                  <a:txBody>
                    <a:bodyPr/>
                    <a:lstStyle/>
                    <a:p>
                      <a:endParaRPr lang="nl-NL" dirty="0"/>
                    </a:p>
                  </a:txBody>
                  <a:tcPr/>
                </a:tc>
                <a:tc hMerge="1">
                  <a:txBody>
                    <a:bodyPr/>
                    <a:lstStyle/>
                    <a:p>
                      <a:endParaRPr lang="nl-NL" dirty="0"/>
                    </a:p>
                  </a:txBody>
                  <a:tcPr/>
                </a:tc>
                <a:extLst>
                  <a:ext uri="{0D108BD9-81ED-4DB2-BD59-A6C34878D82A}">
                    <a16:rowId xmlns:a16="http://schemas.microsoft.com/office/drawing/2014/main" val="568915741"/>
                  </a:ext>
                </a:extLst>
              </a:tr>
              <a:tr h="433610">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892542823"/>
                  </a:ext>
                </a:extLst>
              </a:tr>
            </a:tbl>
          </a:graphicData>
        </a:graphic>
      </p:graphicFrame>
    </p:spTree>
    <p:extLst>
      <p:ext uri="{BB962C8B-B14F-4D97-AF65-F5344CB8AC3E}">
        <p14:creationId xmlns:p14="http://schemas.microsoft.com/office/powerpoint/2010/main" val="19997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18B749C-7DC2-5B06-E9D8-AD92D74AEE3C}"/>
              </a:ext>
            </a:extLst>
          </p:cNvPr>
          <p:cNvGraphicFramePr>
            <a:graphicFrameLocks noGrp="1"/>
          </p:cNvGraphicFramePr>
          <p:nvPr>
            <p:ph idx="4294967295"/>
          </p:nvPr>
        </p:nvGraphicFramePr>
        <p:xfrm>
          <a:off x="0" y="-14468"/>
          <a:ext cx="12192000" cy="13370440"/>
        </p:xfrm>
        <a:graphic>
          <a:graphicData uri="http://schemas.openxmlformats.org/drawingml/2006/table">
            <a:tbl>
              <a:tblPr firstRow="1" bandRow="1">
                <a:tableStyleId>{5C22544A-7EE6-4342-B048-85BDC9FD1C3A}</a:tableStyleId>
              </a:tblPr>
              <a:tblGrid>
                <a:gridCol w="3072809">
                  <a:extLst>
                    <a:ext uri="{9D8B030D-6E8A-4147-A177-3AD203B41FA5}">
                      <a16:colId xmlns:a16="http://schemas.microsoft.com/office/drawing/2014/main" val="2704411344"/>
                    </a:ext>
                  </a:extLst>
                </a:gridCol>
                <a:gridCol w="9119191">
                  <a:extLst>
                    <a:ext uri="{9D8B030D-6E8A-4147-A177-3AD203B41FA5}">
                      <a16:colId xmlns:a16="http://schemas.microsoft.com/office/drawing/2014/main" val="3693203709"/>
                    </a:ext>
                  </a:extLst>
                </a:gridCol>
              </a:tblGrid>
              <a:tr h="470705">
                <a:tc>
                  <a:txBody>
                    <a:bodyPr/>
                    <a:lstStyle/>
                    <a:p>
                      <a:r>
                        <a:rPr lang="en-US" dirty="0"/>
                        <a:t>Corporate strategies</a:t>
                      </a:r>
                      <a:endParaRPr lang="nl-NL" dirty="0"/>
                    </a:p>
                  </a:txBody>
                  <a:tcPr/>
                </a:tc>
                <a:tc>
                  <a:txBody>
                    <a:bodyPr/>
                    <a:lstStyle/>
                    <a:p>
                      <a:r>
                        <a:rPr lang="en-US" dirty="0"/>
                        <a:t>Examples</a:t>
                      </a:r>
                      <a:endParaRPr lang="nl-NL" dirty="0"/>
                    </a:p>
                  </a:txBody>
                  <a:tcPr/>
                </a:tc>
                <a:extLst>
                  <a:ext uri="{0D108BD9-81ED-4DB2-BD59-A6C34878D82A}">
                    <a16:rowId xmlns:a16="http://schemas.microsoft.com/office/drawing/2014/main" val="3480118926"/>
                  </a:ext>
                </a:extLst>
              </a:tr>
              <a:tr h="1988383">
                <a:tc>
                  <a:txBody>
                    <a:bodyPr/>
                    <a:lstStyle/>
                    <a:p>
                      <a:r>
                        <a:rPr lang="en-US" sz="2400" dirty="0"/>
                        <a:t>2.1. Create alternative criteria for conduct &amp; interpretation of science</a:t>
                      </a:r>
                      <a:endParaRPr lang="nl-NL" sz="2400" dirty="0"/>
                    </a:p>
                  </a:txBody>
                  <a:tcPr/>
                </a:tc>
                <a:tc>
                  <a:txBody>
                    <a:bodyPr/>
                    <a:lstStyle/>
                    <a:p>
                      <a:r>
                        <a:rPr lang="en-US" sz="2400" dirty="0"/>
                        <a:t>Chemical Manufacturers Association’s “Guidelines for Good Epidemiology Practices”; Adopt the concepts of “junk science” and “sound science”; creation of front groups e.g.  Advancement for Sound Science Coalition (TASSC)</a:t>
                      </a:r>
                      <a:endParaRPr lang="nl-NL" sz="2400" dirty="0"/>
                    </a:p>
                  </a:txBody>
                  <a:tcPr/>
                </a:tc>
                <a:extLst>
                  <a:ext uri="{0D108BD9-81ED-4DB2-BD59-A6C34878D82A}">
                    <a16:rowId xmlns:a16="http://schemas.microsoft.com/office/drawing/2014/main" val="4282280754"/>
                  </a:ext>
                </a:extLst>
              </a:tr>
              <a:tr h="1430216">
                <a:tc>
                  <a:txBody>
                    <a:bodyPr/>
                    <a:lstStyle/>
                    <a:p>
                      <a:r>
                        <a:rPr lang="en-US" sz="2400" dirty="0"/>
                        <a:t>2.2. Obtain and reanalyze raw data from unfavorable science</a:t>
                      </a:r>
                      <a:endParaRPr lang="nl-NL" sz="2400" dirty="0"/>
                    </a:p>
                  </a:txBody>
                  <a:tcPr/>
                </a:tc>
                <a:tc>
                  <a:txBody>
                    <a:bodyPr/>
                    <a:lstStyle/>
                    <a:p>
                      <a:r>
                        <a:rPr lang="en-US" sz="2400" dirty="0"/>
                        <a:t>Data access litigation, litigate against scientists; Re-analyze (independent) data to refute unfavorable findings </a:t>
                      </a:r>
                      <a:endParaRPr lang="nl-NL" sz="2400" dirty="0"/>
                    </a:p>
                  </a:txBody>
                  <a:tcPr/>
                </a:tc>
                <a:extLst>
                  <a:ext uri="{0D108BD9-81ED-4DB2-BD59-A6C34878D82A}">
                    <a16:rowId xmlns:a16="http://schemas.microsoft.com/office/drawing/2014/main" val="1104230918"/>
                  </a:ext>
                </a:extLst>
              </a:tr>
              <a:tr h="4471605">
                <a:tc>
                  <a:txBody>
                    <a:bodyPr/>
                    <a:lstStyle/>
                    <a:p>
                      <a:r>
                        <a:rPr lang="en-US" sz="2400" dirty="0"/>
                        <a:t>2.3. Attack and misrepresent science</a:t>
                      </a:r>
                      <a:endParaRPr lang="nl-NL" sz="2400" dirty="0"/>
                    </a:p>
                  </a:txBody>
                  <a:tcPr/>
                </a:tc>
                <a:tc>
                  <a:txBody>
                    <a:bodyPr/>
                    <a:lstStyle/>
                    <a:p>
                      <a:r>
                        <a:rPr lang="en-US" sz="2400" dirty="0"/>
                        <a:t>Label unfavorable science “junk”; Misrepresent single pieces of evidence or whole evidence bases; Citing own (non-peer-reviewed) science to refute unfavorable peer-reviewed evidence e.g. citing its own symposia proceedings</a:t>
                      </a:r>
                      <a:endParaRPr lang="nl-NL" sz="2400" dirty="0"/>
                    </a:p>
                  </a:txBody>
                  <a:tcPr/>
                </a:tc>
                <a:extLst>
                  <a:ext uri="{0D108BD9-81ED-4DB2-BD59-A6C34878D82A}">
                    <a16:rowId xmlns:a16="http://schemas.microsoft.com/office/drawing/2014/main" val="760392514"/>
                  </a:ext>
                </a:extLst>
              </a:tr>
              <a:tr h="2392167">
                <a:tc>
                  <a:txBody>
                    <a:bodyPr/>
                    <a:lstStyle/>
                    <a:p>
                      <a:r>
                        <a:rPr lang="en-US" sz="2400" dirty="0"/>
                        <a:t>2.4. Monitor and attack scientists and organizations</a:t>
                      </a:r>
                      <a:endParaRPr lang="nl-NL" sz="2400" dirty="0"/>
                    </a:p>
                  </a:txBody>
                  <a:tcPr/>
                </a:tc>
                <a:tc>
                  <a:txBody>
                    <a:bodyPr/>
                    <a:lstStyle/>
                    <a:p>
                      <a:r>
                        <a:rPr lang="en-US" sz="2400" dirty="0"/>
                        <a:t>Remove individual scientists from positions of power; Attack scientists or organizations to intimidate them, undermine their reputations and/or drain their resources; filing scientific misconduct complaints;  </a:t>
                      </a:r>
                      <a:endParaRPr lang="nl-NL" sz="2400" dirty="0"/>
                    </a:p>
                  </a:txBody>
                  <a:tcPr/>
                </a:tc>
                <a:extLst>
                  <a:ext uri="{0D108BD9-81ED-4DB2-BD59-A6C34878D82A}">
                    <a16:rowId xmlns:a16="http://schemas.microsoft.com/office/drawing/2014/main" val="3859307436"/>
                  </a:ext>
                </a:extLst>
              </a:tr>
              <a:tr h="1551690">
                <a:tc gridSpan="2">
                  <a:txBody>
                    <a:bodyPr/>
                    <a:lstStyle/>
                    <a:p>
                      <a:endParaRPr lang="nl-NL" dirty="0"/>
                    </a:p>
                  </a:txBody>
                  <a:tcPr/>
                </a:tc>
                <a:tc hMerge="1">
                  <a:txBody>
                    <a:bodyPr/>
                    <a:lstStyle/>
                    <a:p>
                      <a:endParaRPr lang="en-US" dirty="0"/>
                    </a:p>
                  </a:txBody>
                  <a:tcPr/>
                </a:tc>
                <a:extLst>
                  <a:ext uri="{0D108BD9-81ED-4DB2-BD59-A6C34878D82A}">
                    <a16:rowId xmlns:a16="http://schemas.microsoft.com/office/drawing/2014/main" val="492770750"/>
                  </a:ext>
                </a:extLst>
              </a:tr>
              <a:tr h="470705">
                <a:tc>
                  <a:txBody>
                    <a:bodyPr/>
                    <a:lstStyle/>
                    <a:p>
                      <a:endParaRPr lang="nl-NL" dirty="0"/>
                    </a:p>
                  </a:txBody>
                  <a:tcPr/>
                </a:tc>
                <a:tc>
                  <a:txBody>
                    <a:bodyPr/>
                    <a:lstStyle/>
                    <a:p>
                      <a:endParaRPr lang="nl-NL" dirty="0"/>
                    </a:p>
                  </a:txBody>
                  <a:tcPr/>
                </a:tc>
                <a:extLst>
                  <a:ext uri="{0D108BD9-81ED-4DB2-BD59-A6C34878D82A}">
                    <a16:rowId xmlns:a16="http://schemas.microsoft.com/office/drawing/2014/main" val="568915741"/>
                  </a:ext>
                </a:extLst>
              </a:tr>
              <a:tr h="470705">
                <a:tc>
                  <a:txBody>
                    <a:bodyPr/>
                    <a:lstStyle/>
                    <a:p>
                      <a:endParaRPr lang="nl-NL"/>
                    </a:p>
                  </a:txBody>
                  <a:tcPr/>
                </a:tc>
                <a:tc>
                  <a:txBody>
                    <a:bodyPr/>
                    <a:lstStyle/>
                    <a:p>
                      <a:endParaRPr lang="nl-NL" dirty="0"/>
                    </a:p>
                  </a:txBody>
                  <a:tcPr/>
                </a:tc>
                <a:extLst>
                  <a:ext uri="{0D108BD9-81ED-4DB2-BD59-A6C34878D82A}">
                    <a16:rowId xmlns:a16="http://schemas.microsoft.com/office/drawing/2014/main" val="1892542823"/>
                  </a:ext>
                </a:extLst>
              </a:tr>
            </a:tbl>
          </a:graphicData>
        </a:graphic>
      </p:graphicFrame>
    </p:spTree>
    <p:extLst>
      <p:ext uri="{BB962C8B-B14F-4D97-AF65-F5344CB8AC3E}">
        <p14:creationId xmlns:p14="http://schemas.microsoft.com/office/powerpoint/2010/main" val="2747434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18B749C-7DC2-5B06-E9D8-AD92D74AEE3C}"/>
              </a:ext>
            </a:extLst>
          </p:cNvPr>
          <p:cNvGraphicFramePr>
            <a:graphicFrameLocks noGrp="1"/>
          </p:cNvGraphicFramePr>
          <p:nvPr>
            <p:ph idx="4294967295"/>
          </p:nvPr>
        </p:nvGraphicFramePr>
        <p:xfrm>
          <a:off x="0" y="-14468"/>
          <a:ext cx="12192000" cy="9429008"/>
        </p:xfrm>
        <a:graphic>
          <a:graphicData uri="http://schemas.openxmlformats.org/drawingml/2006/table">
            <a:tbl>
              <a:tblPr firstRow="1" bandRow="1">
                <a:tableStyleId>{5C22544A-7EE6-4342-B048-85BDC9FD1C3A}</a:tableStyleId>
              </a:tblPr>
              <a:tblGrid>
                <a:gridCol w="3072809">
                  <a:extLst>
                    <a:ext uri="{9D8B030D-6E8A-4147-A177-3AD203B41FA5}">
                      <a16:colId xmlns:a16="http://schemas.microsoft.com/office/drawing/2014/main" val="2704411344"/>
                    </a:ext>
                  </a:extLst>
                </a:gridCol>
                <a:gridCol w="9119191">
                  <a:extLst>
                    <a:ext uri="{9D8B030D-6E8A-4147-A177-3AD203B41FA5}">
                      <a16:colId xmlns:a16="http://schemas.microsoft.com/office/drawing/2014/main" val="3693203709"/>
                    </a:ext>
                  </a:extLst>
                </a:gridCol>
              </a:tblGrid>
              <a:tr h="433610">
                <a:tc>
                  <a:txBody>
                    <a:bodyPr/>
                    <a:lstStyle/>
                    <a:p>
                      <a:r>
                        <a:rPr lang="en-US" dirty="0"/>
                        <a:t>Corporate strategy</a:t>
                      </a:r>
                      <a:endParaRPr lang="nl-NL" dirty="0"/>
                    </a:p>
                  </a:txBody>
                  <a:tcPr/>
                </a:tc>
                <a:tc>
                  <a:txBody>
                    <a:bodyPr/>
                    <a:lstStyle/>
                    <a:p>
                      <a:r>
                        <a:rPr lang="en-US" dirty="0"/>
                        <a:t>Examples</a:t>
                      </a:r>
                      <a:endParaRPr lang="nl-NL" dirty="0"/>
                    </a:p>
                  </a:txBody>
                  <a:tcPr/>
                </a:tc>
                <a:extLst>
                  <a:ext uri="{0D108BD9-81ED-4DB2-BD59-A6C34878D82A}">
                    <a16:rowId xmlns:a16="http://schemas.microsoft.com/office/drawing/2014/main" val="3480118926"/>
                  </a:ext>
                </a:extLst>
              </a:tr>
              <a:tr h="433610">
                <a:tc>
                  <a:txBody>
                    <a:bodyPr/>
                    <a:lstStyle/>
                    <a:p>
                      <a:r>
                        <a:rPr lang="en-US" dirty="0"/>
                        <a:t>3.1. </a:t>
                      </a:r>
                      <a:r>
                        <a:rPr lang="en-GB" sz="1800" kern="1200" dirty="0">
                          <a:solidFill>
                            <a:schemeClr val="dk1"/>
                          </a:solidFill>
                          <a:effectLst/>
                          <a:latin typeface="+mn-lt"/>
                          <a:ea typeface="+mn-ea"/>
                          <a:cs typeface="+mn-cs"/>
                        </a:rPr>
                        <a:t>Use legal means to protect industry evidence from being discovered or accessed </a:t>
                      </a:r>
                      <a:endParaRPr lang="nl-NL" dirty="0"/>
                    </a:p>
                  </a:txBody>
                  <a:tcPr/>
                </a:tc>
                <a:tc>
                  <a:txBody>
                    <a:bodyPr/>
                    <a:lstStyle/>
                    <a:p>
                      <a:r>
                        <a:rPr lang="en-GB" sz="1800" kern="1200" dirty="0">
                          <a:solidFill>
                            <a:schemeClr val="dk1"/>
                          </a:solidFill>
                          <a:effectLst/>
                          <a:latin typeface="+mn-lt"/>
                          <a:ea typeface="+mn-ea"/>
                          <a:cs typeface="+mn-cs"/>
                        </a:rPr>
                        <a:t>Use code-word “zephyr” for cancer in internal memos about research; </a:t>
                      </a:r>
                      <a:r>
                        <a:rPr lang="en-US" sz="1800" kern="1200" dirty="0">
                          <a:solidFill>
                            <a:schemeClr val="dk1"/>
                          </a:solidFill>
                          <a:effectLst/>
                          <a:latin typeface="+mn-lt"/>
                          <a:ea typeface="+mn-ea"/>
                          <a:cs typeface="+mn-cs"/>
                        </a:rPr>
                        <a:t>label scientific documents as “work product” or “privileged” to prevent them from being used in litigation; </a:t>
                      </a:r>
                      <a:r>
                        <a:rPr lang="en-GB" sz="1800" kern="1200" dirty="0">
                          <a:solidFill>
                            <a:schemeClr val="dk1"/>
                          </a:solidFill>
                          <a:effectLst/>
                          <a:latin typeface="+mn-lt"/>
                          <a:ea typeface="+mn-ea"/>
                          <a:cs typeface="+mn-cs"/>
                        </a:rPr>
                        <a:t>Silence plaintiffs using secret payments; </a:t>
                      </a:r>
                      <a:r>
                        <a:rPr lang="en-US" sz="1800" kern="1200" dirty="0">
                          <a:solidFill>
                            <a:schemeClr val="dk1"/>
                          </a:solidFill>
                          <a:effectLst/>
                          <a:latin typeface="+mn-lt"/>
                          <a:ea typeface="+mn-ea"/>
                          <a:cs typeface="+mn-cs"/>
                        </a:rPr>
                        <a:t>Use ‘commercial in confidence' provisions to shelter CIC data from public review</a:t>
                      </a:r>
                      <a:endParaRPr lang="nl-NL" dirty="0"/>
                    </a:p>
                  </a:txBody>
                  <a:tcPr/>
                </a:tc>
                <a:extLst>
                  <a:ext uri="{0D108BD9-81ED-4DB2-BD59-A6C34878D82A}">
                    <a16:rowId xmlns:a16="http://schemas.microsoft.com/office/drawing/2014/main" val="4282280754"/>
                  </a:ext>
                </a:extLst>
              </a:tr>
              <a:tr h="1100291">
                <a:tc>
                  <a:txBody>
                    <a:bodyPr/>
                    <a:lstStyle/>
                    <a:p>
                      <a:r>
                        <a:rPr lang="en-US" dirty="0"/>
                        <a:t>3.2.</a:t>
                      </a:r>
                      <a:r>
                        <a:rPr lang="en-GB" sz="1800" kern="1200" dirty="0">
                          <a:solidFill>
                            <a:schemeClr val="dk1"/>
                          </a:solidFill>
                          <a:effectLst/>
                          <a:latin typeface="+mn-lt"/>
                          <a:ea typeface="+mn-ea"/>
                          <a:cs typeface="+mn-cs"/>
                        </a:rPr>
                        <a:t> Contract messengers to create scientific echo chambers</a:t>
                      </a:r>
                      <a:endParaRPr lang="nl-NL" dirty="0"/>
                    </a:p>
                  </a:txBody>
                  <a:tcPr/>
                </a:tc>
                <a:tc>
                  <a:txBody>
                    <a:bodyPr/>
                    <a:lstStyle/>
                    <a:p>
                      <a:r>
                        <a:rPr lang="en-GB" sz="1800" kern="1200" dirty="0">
                          <a:solidFill>
                            <a:schemeClr val="dk1"/>
                          </a:solidFill>
                          <a:effectLst/>
                          <a:latin typeface="+mn-lt"/>
                          <a:ea typeface="+mn-ea"/>
                          <a:cs typeface="+mn-cs"/>
                        </a:rPr>
                        <a:t>Create front groups to amplify industry-friendly scientific messages; Fund 3rd parties to amplify or shape their scientific stances; Build coalitions both within an industry, and with allied industries; Recruit, fund, and train individuals to be trusted scientific voices for industry </a:t>
                      </a:r>
                      <a:endParaRPr lang="nl-NL" dirty="0"/>
                    </a:p>
                  </a:txBody>
                  <a:tcPr/>
                </a:tc>
                <a:extLst>
                  <a:ext uri="{0D108BD9-81ED-4DB2-BD59-A6C34878D82A}">
                    <a16:rowId xmlns:a16="http://schemas.microsoft.com/office/drawing/2014/main" val="1104230918"/>
                  </a:ext>
                </a:extLst>
              </a:tr>
              <a:tr h="1522709">
                <a:tc>
                  <a:txBody>
                    <a:bodyPr/>
                    <a:lstStyle/>
                    <a:p>
                      <a:r>
                        <a:rPr lang="en-US" dirty="0"/>
                        <a:t>3.3. </a:t>
                      </a:r>
                      <a:r>
                        <a:rPr lang="en-GB" sz="1800" kern="1200" dirty="0">
                          <a:solidFill>
                            <a:schemeClr val="dk1"/>
                          </a:solidFill>
                          <a:effectLst/>
                          <a:latin typeface="+mn-lt"/>
                          <a:ea typeface="+mn-ea"/>
                          <a:cs typeface="+mn-cs"/>
                        </a:rPr>
                        <a:t>Fund, produce and disseminate materials which package science in industry-</a:t>
                      </a:r>
                      <a:r>
                        <a:rPr lang="en-GB" sz="1800" kern="1200" dirty="0" err="1">
                          <a:solidFill>
                            <a:schemeClr val="dk1"/>
                          </a:solidFill>
                          <a:effectLst/>
                          <a:latin typeface="+mn-lt"/>
                          <a:ea typeface="+mn-ea"/>
                          <a:cs typeface="+mn-cs"/>
                        </a:rPr>
                        <a:t>favorable</a:t>
                      </a:r>
                      <a:r>
                        <a:rPr lang="en-GB" sz="1800" kern="1200" dirty="0">
                          <a:solidFill>
                            <a:schemeClr val="dk1"/>
                          </a:solidFill>
                          <a:effectLst/>
                          <a:latin typeface="+mn-lt"/>
                          <a:ea typeface="+mn-ea"/>
                          <a:cs typeface="+mn-cs"/>
                        </a:rPr>
                        <a:t> ways</a:t>
                      </a:r>
                      <a:endParaRPr lang="nl-NL" dirty="0"/>
                    </a:p>
                  </a:txBody>
                  <a:tcPr/>
                </a:tc>
                <a:tc>
                  <a:txBody>
                    <a:bodyPr/>
                    <a:lstStyle/>
                    <a:p>
                      <a:r>
                        <a:rPr lang="en-GB" sz="1800" kern="1200" dirty="0">
                          <a:solidFill>
                            <a:schemeClr val="dk1"/>
                          </a:solidFill>
                          <a:effectLst/>
                          <a:latin typeface="+mn-lt"/>
                          <a:ea typeface="+mn-ea"/>
                          <a:cs typeface="+mn-cs"/>
                        </a:rPr>
                        <a:t>Fund, produce and disseminate lobbying materials; Fund, produce and disseminate textbooks, letters to the editor, practice guidelines, school materials; Obtain and disseminate reprints of industry-favourable scientific outputs</a:t>
                      </a:r>
                      <a:endParaRPr lang="nl-NL" dirty="0"/>
                    </a:p>
                  </a:txBody>
                  <a:tcPr/>
                </a:tc>
                <a:extLst>
                  <a:ext uri="{0D108BD9-81ED-4DB2-BD59-A6C34878D82A}">
                    <a16:rowId xmlns:a16="http://schemas.microsoft.com/office/drawing/2014/main" val="760392514"/>
                  </a:ext>
                </a:extLst>
              </a:tr>
              <a:tr h="1311522">
                <a:tc>
                  <a:txBody>
                    <a:bodyPr/>
                    <a:lstStyle/>
                    <a:p>
                      <a:r>
                        <a:rPr lang="en-US" dirty="0"/>
                        <a:t>3.3. </a:t>
                      </a:r>
                      <a:r>
                        <a:rPr lang="en-GB" sz="1800" kern="1200" dirty="0">
                          <a:solidFill>
                            <a:schemeClr val="dk1"/>
                          </a:solidFill>
                          <a:effectLst/>
                          <a:latin typeface="+mn-lt"/>
                          <a:ea typeface="+mn-ea"/>
                          <a:cs typeface="+mn-cs"/>
                        </a:rPr>
                        <a:t>Use education, events, and meetings to disseminate industry-</a:t>
                      </a:r>
                      <a:r>
                        <a:rPr lang="en-GB" sz="1800" kern="1200" dirty="0" err="1">
                          <a:solidFill>
                            <a:schemeClr val="dk1"/>
                          </a:solidFill>
                          <a:effectLst/>
                          <a:latin typeface="+mn-lt"/>
                          <a:ea typeface="+mn-ea"/>
                          <a:cs typeface="+mn-cs"/>
                        </a:rPr>
                        <a:t>favorable</a:t>
                      </a:r>
                      <a:r>
                        <a:rPr lang="en-GB" sz="1800" kern="1200" dirty="0">
                          <a:solidFill>
                            <a:schemeClr val="dk1"/>
                          </a:solidFill>
                          <a:effectLst/>
                          <a:latin typeface="+mn-lt"/>
                          <a:ea typeface="+mn-ea"/>
                          <a:cs typeface="+mn-cs"/>
                        </a:rPr>
                        <a:t> scientific messages to key stakeholders  </a:t>
                      </a:r>
                      <a:endParaRPr lang="nl-NL" dirty="0"/>
                    </a:p>
                  </a:txBody>
                  <a:tcPr/>
                </a:tc>
                <a:tc>
                  <a:txBody>
                    <a:bodyPr/>
                    <a:lstStyle/>
                    <a:p>
                      <a:r>
                        <a:rPr lang="en-GB" sz="1800" kern="1200" dirty="0">
                          <a:solidFill>
                            <a:schemeClr val="dk1"/>
                          </a:solidFill>
                          <a:effectLst/>
                          <a:latin typeface="+mn-lt"/>
                          <a:ea typeface="+mn-ea"/>
                          <a:cs typeface="+mn-cs"/>
                        </a:rPr>
                        <a:t>Infiltrate decision-making contexts to ensure industry-friendly scientific stances are heard; pharmaceutical industry sponsoring continuing medical education (CME);  </a:t>
                      </a:r>
                      <a:endParaRPr lang="nl-NL" dirty="0"/>
                    </a:p>
                  </a:txBody>
                  <a:tcPr/>
                </a:tc>
                <a:extLst>
                  <a:ext uri="{0D108BD9-81ED-4DB2-BD59-A6C34878D82A}">
                    <a16:rowId xmlns:a16="http://schemas.microsoft.com/office/drawing/2014/main" val="3859307436"/>
                  </a:ext>
                </a:extLst>
              </a:tr>
              <a:tr h="1932937">
                <a:tc>
                  <a:txBody>
                    <a:bodyPr/>
                    <a:lstStyle/>
                    <a:p>
                      <a:r>
                        <a:rPr lang="en-US" dirty="0"/>
                        <a:t>3.4. </a:t>
                      </a:r>
                      <a:r>
                        <a:rPr lang="en-GB" sz="1800" kern="1200" dirty="0">
                          <a:solidFill>
                            <a:schemeClr val="dk1"/>
                          </a:solidFill>
                          <a:effectLst/>
                          <a:latin typeface="+mn-lt"/>
                          <a:ea typeface="+mn-ea"/>
                          <a:cs typeface="+mn-cs"/>
                        </a:rPr>
                        <a:t>Maximise press coverage of industry-</a:t>
                      </a:r>
                      <a:r>
                        <a:rPr lang="en-GB" sz="1800" kern="1200" dirty="0" err="1">
                          <a:solidFill>
                            <a:schemeClr val="dk1"/>
                          </a:solidFill>
                          <a:effectLst/>
                          <a:latin typeface="+mn-lt"/>
                          <a:ea typeface="+mn-ea"/>
                          <a:cs typeface="+mn-cs"/>
                        </a:rPr>
                        <a:t>favorable</a:t>
                      </a:r>
                      <a:r>
                        <a:rPr lang="en-GB" sz="1800" kern="1200" dirty="0">
                          <a:solidFill>
                            <a:schemeClr val="dk1"/>
                          </a:solidFill>
                          <a:effectLst/>
                          <a:latin typeface="+mn-lt"/>
                          <a:ea typeface="+mn-ea"/>
                          <a:cs typeface="+mn-cs"/>
                        </a:rPr>
                        <a:t> scientific messages</a:t>
                      </a:r>
                      <a:endParaRPr lang="nl-NL" dirty="0"/>
                    </a:p>
                  </a:txBody>
                  <a:tcPr/>
                </a:tc>
                <a:tc>
                  <a:txBody>
                    <a:bodyPr/>
                    <a:lstStyle/>
                    <a:p>
                      <a:r>
                        <a:rPr lang="en-GB" sz="1800" kern="1200" dirty="0">
                          <a:solidFill>
                            <a:schemeClr val="dk1"/>
                          </a:solidFill>
                          <a:effectLst/>
                          <a:latin typeface="+mn-lt"/>
                          <a:ea typeface="+mn-ea"/>
                          <a:cs typeface="+mn-cs"/>
                        </a:rPr>
                        <a:t>Co-opt journalists through media training and conference funding; demanding equal time for both sides of the “debate”; promote </a:t>
                      </a:r>
                      <a:r>
                        <a:rPr lang="en-GB" sz="1800" kern="1200" dirty="0" err="1">
                          <a:solidFill>
                            <a:schemeClr val="dk1"/>
                          </a:solidFill>
                          <a:effectLst/>
                          <a:latin typeface="+mn-lt"/>
                          <a:ea typeface="+mn-ea"/>
                          <a:cs typeface="+mn-cs"/>
                        </a:rPr>
                        <a:t>favorable</a:t>
                      </a:r>
                      <a:r>
                        <a:rPr lang="en-GB" sz="1800" kern="1200" dirty="0">
                          <a:solidFill>
                            <a:schemeClr val="dk1"/>
                          </a:solidFill>
                          <a:effectLst/>
                          <a:latin typeface="+mn-lt"/>
                          <a:ea typeface="+mn-ea"/>
                          <a:cs typeface="+mn-cs"/>
                        </a:rPr>
                        <a:t> research that has not been disseminated via scientific channels </a:t>
                      </a:r>
                      <a:endParaRPr lang="en-US" dirty="0"/>
                    </a:p>
                  </a:txBody>
                  <a:tcPr/>
                </a:tc>
                <a:extLst>
                  <a:ext uri="{0D108BD9-81ED-4DB2-BD59-A6C34878D82A}">
                    <a16:rowId xmlns:a16="http://schemas.microsoft.com/office/drawing/2014/main" val="492770750"/>
                  </a:ext>
                </a:extLst>
              </a:tr>
              <a:tr h="1071999">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454421598"/>
                  </a:ext>
                </a:extLst>
              </a:tr>
              <a:tr h="433610">
                <a:tc gridSpan="2">
                  <a:txBody>
                    <a:bodyPr/>
                    <a:lstStyle/>
                    <a:p>
                      <a:endParaRPr lang="nl-NL" dirty="0"/>
                    </a:p>
                  </a:txBody>
                  <a:tcPr/>
                </a:tc>
                <a:tc hMerge="1">
                  <a:txBody>
                    <a:bodyPr/>
                    <a:lstStyle/>
                    <a:p>
                      <a:endParaRPr lang="nl-NL" dirty="0"/>
                    </a:p>
                  </a:txBody>
                  <a:tcPr/>
                </a:tc>
                <a:extLst>
                  <a:ext uri="{0D108BD9-81ED-4DB2-BD59-A6C34878D82A}">
                    <a16:rowId xmlns:a16="http://schemas.microsoft.com/office/drawing/2014/main" val="568915741"/>
                  </a:ext>
                </a:extLst>
              </a:tr>
              <a:tr h="433610">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892542823"/>
                  </a:ext>
                </a:extLst>
              </a:tr>
            </a:tbl>
          </a:graphicData>
        </a:graphic>
      </p:graphicFrame>
    </p:spTree>
    <p:extLst>
      <p:ext uri="{BB962C8B-B14F-4D97-AF65-F5344CB8AC3E}">
        <p14:creationId xmlns:p14="http://schemas.microsoft.com/office/powerpoint/2010/main" val="341355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18B749C-7DC2-5B06-E9D8-AD92D74AEE3C}"/>
              </a:ext>
            </a:extLst>
          </p:cNvPr>
          <p:cNvGraphicFramePr>
            <a:graphicFrameLocks noGrp="1"/>
          </p:cNvGraphicFramePr>
          <p:nvPr>
            <p:ph idx="4294967295"/>
          </p:nvPr>
        </p:nvGraphicFramePr>
        <p:xfrm>
          <a:off x="0" y="-14468"/>
          <a:ext cx="12192000" cy="13719283"/>
        </p:xfrm>
        <a:graphic>
          <a:graphicData uri="http://schemas.openxmlformats.org/drawingml/2006/table">
            <a:tbl>
              <a:tblPr firstRow="1" bandRow="1">
                <a:tableStyleId>{5C22544A-7EE6-4342-B048-85BDC9FD1C3A}</a:tableStyleId>
              </a:tblPr>
              <a:tblGrid>
                <a:gridCol w="3072809">
                  <a:extLst>
                    <a:ext uri="{9D8B030D-6E8A-4147-A177-3AD203B41FA5}">
                      <a16:colId xmlns:a16="http://schemas.microsoft.com/office/drawing/2014/main" val="2704411344"/>
                    </a:ext>
                  </a:extLst>
                </a:gridCol>
                <a:gridCol w="9119191">
                  <a:extLst>
                    <a:ext uri="{9D8B030D-6E8A-4147-A177-3AD203B41FA5}">
                      <a16:colId xmlns:a16="http://schemas.microsoft.com/office/drawing/2014/main" val="3693203709"/>
                    </a:ext>
                  </a:extLst>
                </a:gridCol>
              </a:tblGrid>
              <a:tr h="433610">
                <a:tc>
                  <a:txBody>
                    <a:bodyPr/>
                    <a:lstStyle/>
                    <a:p>
                      <a:r>
                        <a:rPr lang="en-US" dirty="0"/>
                        <a:t>Corporate strategy</a:t>
                      </a:r>
                      <a:endParaRPr lang="nl-NL" dirty="0"/>
                    </a:p>
                  </a:txBody>
                  <a:tcPr/>
                </a:tc>
                <a:tc>
                  <a:txBody>
                    <a:bodyPr/>
                    <a:lstStyle/>
                    <a:p>
                      <a:r>
                        <a:rPr lang="en-US" dirty="0"/>
                        <a:t>Examples</a:t>
                      </a:r>
                      <a:endParaRPr lang="nl-NL" dirty="0"/>
                    </a:p>
                  </a:txBody>
                  <a:tcPr/>
                </a:tc>
                <a:extLst>
                  <a:ext uri="{0D108BD9-81ED-4DB2-BD59-A6C34878D82A}">
                    <a16:rowId xmlns:a16="http://schemas.microsoft.com/office/drawing/2014/main" val="3480118926"/>
                  </a:ext>
                </a:extLst>
              </a:tr>
              <a:tr h="3121227">
                <a:tc>
                  <a:txBody>
                    <a:bodyPr/>
                    <a:lstStyle/>
                    <a:p>
                      <a:r>
                        <a:rPr lang="en-US" sz="2400" dirty="0"/>
                        <a:t>4.1. </a:t>
                      </a:r>
                      <a:r>
                        <a:rPr lang="en-GB" sz="2400" kern="1200" dirty="0">
                          <a:solidFill>
                            <a:schemeClr val="dk1"/>
                          </a:solidFill>
                          <a:effectLst/>
                          <a:latin typeface="+mn-lt"/>
                          <a:ea typeface="+mn-ea"/>
                          <a:cs typeface="+mn-cs"/>
                        </a:rPr>
                        <a:t>Implement and utilise industry-friendly standards of evidence in regulatory decision-making </a:t>
                      </a:r>
                      <a:endParaRPr lang="nl-NL" sz="2400" dirty="0"/>
                    </a:p>
                  </a:txBody>
                  <a:tcPr/>
                </a:tc>
                <a:tc>
                  <a:txBody>
                    <a:bodyPr/>
                    <a:lstStyle/>
                    <a:p>
                      <a:r>
                        <a:rPr lang="en-GB" sz="2400" kern="1200" dirty="0">
                          <a:solidFill>
                            <a:schemeClr val="dk1"/>
                          </a:solidFill>
                          <a:effectLst/>
                          <a:latin typeface="+mn-lt"/>
                          <a:ea typeface="+mn-ea"/>
                          <a:cs typeface="+mn-cs"/>
                        </a:rPr>
                        <a:t>Utilise such standards in attempts to undermine the use of </a:t>
                      </a:r>
                      <a:r>
                        <a:rPr lang="en-GB" sz="2400" kern="1200" dirty="0" err="1">
                          <a:solidFill>
                            <a:schemeClr val="dk1"/>
                          </a:solidFill>
                          <a:effectLst/>
                          <a:latin typeface="+mn-lt"/>
                          <a:ea typeface="+mn-ea"/>
                          <a:cs typeface="+mn-cs"/>
                        </a:rPr>
                        <a:t>unfavorable</a:t>
                      </a:r>
                      <a:r>
                        <a:rPr lang="en-GB" sz="2400" kern="1200" dirty="0">
                          <a:solidFill>
                            <a:schemeClr val="dk1"/>
                          </a:solidFill>
                          <a:effectLst/>
                          <a:latin typeface="+mn-lt"/>
                          <a:ea typeface="+mn-ea"/>
                          <a:cs typeface="+mn-cs"/>
                        </a:rPr>
                        <a:t> science in regulatory decision-making ; Lower stricter standards to softer levels and call it “harmonization”</a:t>
                      </a:r>
                    </a:p>
                    <a:p>
                      <a:endParaRPr lang="en-GB" sz="2400" kern="1200" dirty="0">
                        <a:solidFill>
                          <a:schemeClr val="dk1"/>
                        </a:solidFill>
                        <a:effectLst/>
                        <a:latin typeface="+mn-lt"/>
                        <a:ea typeface="+mn-ea"/>
                        <a:cs typeface="+mn-cs"/>
                      </a:endParaRPr>
                    </a:p>
                    <a:p>
                      <a:r>
                        <a:rPr lang="en-GB" sz="2000" kern="1200" dirty="0">
                          <a:solidFill>
                            <a:schemeClr val="dk1"/>
                          </a:solidFill>
                          <a:effectLst/>
                          <a:latin typeface="+mn-lt"/>
                          <a:ea typeface="+mn-ea"/>
                          <a:cs typeface="+mn-cs"/>
                        </a:rPr>
                        <a:t>Brussels Declaration</a:t>
                      </a:r>
                    </a:p>
                    <a:p>
                      <a:r>
                        <a:rPr lang="en-GB" sz="2000" kern="1200" dirty="0">
                          <a:solidFill>
                            <a:schemeClr val="dk1"/>
                          </a:solidFill>
                          <a:effectLst/>
                          <a:latin typeface="+mn-lt"/>
                          <a:ea typeface="+mn-ea"/>
                          <a:cs typeface="+mn-cs"/>
                        </a:rPr>
                        <a:t>Sound Science</a:t>
                      </a:r>
                    </a:p>
                    <a:p>
                      <a:r>
                        <a:rPr lang="en-GB" sz="2000" kern="1200" dirty="0">
                          <a:solidFill>
                            <a:schemeClr val="dk1"/>
                          </a:solidFill>
                          <a:effectLst/>
                          <a:latin typeface="+mn-lt"/>
                          <a:ea typeface="+mn-ea"/>
                          <a:cs typeface="+mn-cs"/>
                        </a:rPr>
                        <a:t>Good Epidemiologic Practice (GEP)</a:t>
                      </a:r>
                    </a:p>
                    <a:p>
                      <a:r>
                        <a:rPr lang="en-GB" sz="2000" kern="1200" dirty="0">
                          <a:solidFill>
                            <a:schemeClr val="dk1"/>
                          </a:solidFill>
                          <a:effectLst/>
                          <a:latin typeface="+mn-lt"/>
                          <a:ea typeface="+mn-ea"/>
                          <a:cs typeface="+mn-cs"/>
                        </a:rPr>
                        <a:t>Science Based Targets initiative (SBTi)</a:t>
                      </a:r>
                      <a:endParaRPr lang="nl-NL" sz="2000" dirty="0"/>
                    </a:p>
                  </a:txBody>
                  <a:tcPr/>
                </a:tc>
                <a:extLst>
                  <a:ext uri="{0D108BD9-81ED-4DB2-BD59-A6C34878D82A}">
                    <a16:rowId xmlns:a16="http://schemas.microsoft.com/office/drawing/2014/main" val="4282280754"/>
                  </a:ext>
                </a:extLst>
              </a:tr>
              <a:tr h="4373374">
                <a:tc>
                  <a:txBody>
                    <a:bodyPr/>
                    <a:lstStyle/>
                    <a:p>
                      <a:r>
                        <a:rPr lang="en-US" sz="2400" dirty="0"/>
                        <a:t>4.2. </a:t>
                      </a:r>
                      <a:r>
                        <a:rPr lang="en-GB" sz="2400" kern="1200" dirty="0">
                          <a:solidFill>
                            <a:schemeClr val="dk1"/>
                          </a:solidFill>
                          <a:effectLst/>
                          <a:latin typeface="+mn-lt"/>
                          <a:ea typeface="+mn-ea"/>
                          <a:cs typeface="+mn-cs"/>
                        </a:rPr>
                        <a:t>Secure and utilise policymaking reforms which increase reliance on and provide a conduit for industry-</a:t>
                      </a:r>
                      <a:r>
                        <a:rPr lang="en-GB" sz="2400" kern="1200" dirty="0" err="1">
                          <a:solidFill>
                            <a:schemeClr val="dk1"/>
                          </a:solidFill>
                          <a:effectLst/>
                          <a:latin typeface="+mn-lt"/>
                          <a:ea typeface="+mn-ea"/>
                          <a:cs typeface="+mn-cs"/>
                        </a:rPr>
                        <a:t>favorable</a:t>
                      </a:r>
                      <a:r>
                        <a:rPr lang="en-GB" sz="2400" kern="1200" dirty="0">
                          <a:solidFill>
                            <a:schemeClr val="dk1"/>
                          </a:solidFill>
                          <a:effectLst/>
                          <a:latin typeface="+mn-lt"/>
                          <a:ea typeface="+mn-ea"/>
                          <a:cs typeface="+mn-cs"/>
                        </a:rPr>
                        <a:t> evidence</a:t>
                      </a:r>
                      <a:endParaRPr lang="nl-NL" sz="2400" dirty="0"/>
                    </a:p>
                  </a:txBody>
                  <a:tcPr/>
                </a:tc>
                <a:tc>
                  <a:txBody>
                    <a:bodyPr/>
                    <a:lstStyle/>
                    <a:p>
                      <a:r>
                        <a:rPr lang="en-GB" sz="2400" kern="1200" dirty="0">
                          <a:solidFill>
                            <a:schemeClr val="dk1"/>
                          </a:solidFill>
                          <a:effectLst/>
                          <a:latin typeface="+mn-lt"/>
                          <a:ea typeface="+mn-ea"/>
                          <a:cs typeface="+mn-cs"/>
                        </a:rPr>
                        <a:t>Mandate the use of business impact assessment using a Cost Benefit Analysis; Overplay potential job losses; Lobby for mandatory stakeholder consultation; Secure reductions in evidence requirements for some regulatory decision-making; Use trade and investment treaties to reduce safety thresholds </a:t>
                      </a:r>
                      <a:endParaRPr lang="nl-NL" sz="2400" dirty="0"/>
                    </a:p>
                  </a:txBody>
                  <a:tcPr/>
                </a:tc>
                <a:extLst>
                  <a:ext uri="{0D108BD9-81ED-4DB2-BD59-A6C34878D82A}">
                    <a16:rowId xmlns:a16="http://schemas.microsoft.com/office/drawing/2014/main" val="1104230918"/>
                  </a:ext>
                </a:extLst>
              </a:tr>
              <a:tr h="1071999">
                <a:tc>
                  <a:txBody>
                    <a:bodyPr/>
                    <a:lstStyle/>
                    <a:p>
                      <a:endParaRPr lang="nl-NL" sz="2400" dirty="0"/>
                    </a:p>
                  </a:txBody>
                  <a:tcPr/>
                </a:tc>
                <a:tc>
                  <a:txBody>
                    <a:bodyPr/>
                    <a:lstStyle/>
                    <a:p>
                      <a:endParaRPr lang="nl-NL" sz="2400" dirty="0"/>
                    </a:p>
                  </a:txBody>
                  <a:tcPr/>
                </a:tc>
                <a:extLst>
                  <a:ext uri="{0D108BD9-81ED-4DB2-BD59-A6C34878D82A}">
                    <a16:rowId xmlns:a16="http://schemas.microsoft.com/office/drawing/2014/main" val="760392514"/>
                  </a:ext>
                </a:extLst>
              </a:tr>
              <a:tr h="1389927">
                <a:tc>
                  <a:txBody>
                    <a:bodyPr/>
                    <a:lstStyle/>
                    <a:p>
                      <a:endParaRPr lang="nl-NL" sz="2400" dirty="0"/>
                    </a:p>
                  </a:txBody>
                  <a:tcPr/>
                </a:tc>
                <a:tc>
                  <a:txBody>
                    <a:bodyPr/>
                    <a:lstStyle/>
                    <a:p>
                      <a:endParaRPr lang="nl-NL" sz="2400" dirty="0"/>
                    </a:p>
                  </a:txBody>
                  <a:tcPr/>
                </a:tc>
                <a:extLst>
                  <a:ext uri="{0D108BD9-81ED-4DB2-BD59-A6C34878D82A}">
                    <a16:rowId xmlns:a16="http://schemas.microsoft.com/office/drawing/2014/main" val="3859307436"/>
                  </a:ext>
                </a:extLst>
              </a:tr>
              <a:tr h="1389927">
                <a:tc>
                  <a:txBody>
                    <a:bodyPr/>
                    <a:lstStyle/>
                    <a:p>
                      <a:endParaRPr lang="nl-NL" dirty="0"/>
                    </a:p>
                  </a:txBody>
                  <a:tcPr/>
                </a:tc>
                <a:tc>
                  <a:txBody>
                    <a:bodyPr/>
                    <a:lstStyle/>
                    <a:p>
                      <a:endParaRPr lang="en-US" dirty="0"/>
                    </a:p>
                  </a:txBody>
                  <a:tcPr/>
                </a:tc>
                <a:extLst>
                  <a:ext uri="{0D108BD9-81ED-4DB2-BD59-A6C34878D82A}">
                    <a16:rowId xmlns:a16="http://schemas.microsoft.com/office/drawing/2014/main" val="492770750"/>
                  </a:ext>
                </a:extLst>
              </a:tr>
              <a:tr h="1071999">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454421598"/>
                  </a:ext>
                </a:extLst>
              </a:tr>
              <a:tr h="433610">
                <a:tc gridSpan="2">
                  <a:txBody>
                    <a:bodyPr/>
                    <a:lstStyle/>
                    <a:p>
                      <a:endParaRPr lang="nl-NL" dirty="0"/>
                    </a:p>
                  </a:txBody>
                  <a:tcPr/>
                </a:tc>
                <a:tc hMerge="1">
                  <a:txBody>
                    <a:bodyPr/>
                    <a:lstStyle/>
                    <a:p>
                      <a:endParaRPr lang="nl-NL" dirty="0"/>
                    </a:p>
                  </a:txBody>
                  <a:tcPr/>
                </a:tc>
                <a:extLst>
                  <a:ext uri="{0D108BD9-81ED-4DB2-BD59-A6C34878D82A}">
                    <a16:rowId xmlns:a16="http://schemas.microsoft.com/office/drawing/2014/main" val="568915741"/>
                  </a:ext>
                </a:extLst>
              </a:tr>
              <a:tr h="433610">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892542823"/>
                  </a:ext>
                </a:extLst>
              </a:tr>
            </a:tbl>
          </a:graphicData>
        </a:graphic>
      </p:graphicFrame>
    </p:spTree>
    <p:extLst>
      <p:ext uri="{BB962C8B-B14F-4D97-AF65-F5344CB8AC3E}">
        <p14:creationId xmlns:p14="http://schemas.microsoft.com/office/powerpoint/2010/main" val="4047132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F722A-D4A2-5B4C-17F0-7AD06DE03453}"/>
              </a:ext>
            </a:extLst>
          </p:cNvPr>
          <p:cNvSpPr>
            <a:spLocks noGrp="1"/>
          </p:cNvSpPr>
          <p:nvPr>
            <p:ph type="title"/>
          </p:nvPr>
        </p:nvSpPr>
        <p:spPr/>
        <p:txBody>
          <a:bodyPr/>
          <a:lstStyle/>
          <a:p>
            <a:endParaRPr lang="nl-NL" dirty="0"/>
          </a:p>
        </p:txBody>
      </p:sp>
      <p:sp>
        <p:nvSpPr>
          <p:cNvPr id="3" name="Content Placeholder 2">
            <a:extLst>
              <a:ext uri="{FF2B5EF4-FFF2-40B4-BE49-F238E27FC236}">
                <a16:creationId xmlns:a16="http://schemas.microsoft.com/office/drawing/2014/main" id="{AD431B85-A53F-5281-F92C-B81CCC02D3E9}"/>
              </a:ext>
            </a:extLst>
          </p:cNvPr>
          <p:cNvSpPr>
            <a:spLocks noGrp="1"/>
          </p:cNvSpPr>
          <p:nvPr>
            <p:ph idx="1"/>
          </p:nvPr>
        </p:nvSpPr>
        <p:spPr/>
        <p:txBody>
          <a:bodyPr/>
          <a:lstStyle/>
          <a:p>
            <a:endParaRPr lang="nl-NL" dirty="0"/>
          </a:p>
        </p:txBody>
      </p:sp>
      <p:pic>
        <p:nvPicPr>
          <p:cNvPr id="4" name="Picture 3">
            <a:extLst>
              <a:ext uri="{FF2B5EF4-FFF2-40B4-BE49-F238E27FC236}">
                <a16:creationId xmlns:a16="http://schemas.microsoft.com/office/drawing/2014/main" id="{E2A16219-80B0-C525-164B-1B7DE02C088A}"/>
              </a:ext>
            </a:extLst>
          </p:cNvPr>
          <p:cNvPicPr>
            <a:picLocks noChangeAspect="1"/>
          </p:cNvPicPr>
          <p:nvPr/>
        </p:nvPicPr>
        <p:blipFill>
          <a:blip r:embed="rId2"/>
          <a:stretch>
            <a:fillRect/>
          </a:stretch>
        </p:blipFill>
        <p:spPr>
          <a:xfrm>
            <a:off x="2801816" y="360484"/>
            <a:ext cx="7135072" cy="1325563"/>
          </a:xfrm>
          <a:prstGeom prst="rect">
            <a:avLst/>
          </a:prstGeom>
        </p:spPr>
      </p:pic>
      <p:pic>
        <p:nvPicPr>
          <p:cNvPr id="10" name="Picture 9">
            <a:extLst>
              <a:ext uri="{FF2B5EF4-FFF2-40B4-BE49-F238E27FC236}">
                <a16:creationId xmlns:a16="http://schemas.microsoft.com/office/drawing/2014/main" id="{ADAE7421-C84E-43BE-874D-BC4E1B6C5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728" y="499467"/>
            <a:ext cx="1854017" cy="733393"/>
          </a:xfrm>
          <a:prstGeom prst="rect">
            <a:avLst/>
          </a:prstGeom>
        </p:spPr>
      </p:pic>
      <p:pic>
        <p:nvPicPr>
          <p:cNvPr id="5" name="Content Placeholder 3">
            <a:extLst>
              <a:ext uri="{FF2B5EF4-FFF2-40B4-BE49-F238E27FC236}">
                <a16:creationId xmlns:a16="http://schemas.microsoft.com/office/drawing/2014/main" id="{5820D18C-5F9B-4294-9357-42E03D55A535}"/>
              </a:ext>
            </a:extLst>
          </p:cNvPr>
          <p:cNvPicPr>
            <a:picLocks noChangeAspect="1"/>
          </p:cNvPicPr>
          <p:nvPr/>
        </p:nvPicPr>
        <p:blipFill>
          <a:blip r:embed="rId4"/>
          <a:stretch>
            <a:fillRect/>
          </a:stretch>
        </p:blipFill>
        <p:spPr>
          <a:xfrm>
            <a:off x="2919046" y="2032227"/>
            <a:ext cx="7017841" cy="4556911"/>
          </a:xfrm>
          <a:prstGeom prst="rect">
            <a:avLst/>
          </a:prstGeom>
        </p:spPr>
      </p:pic>
      <p:sp>
        <p:nvSpPr>
          <p:cNvPr id="25" name="Rectangle: Rounded Corners 24">
            <a:extLst>
              <a:ext uri="{FF2B5EF4-FFF2-40B4-BE49-F238E27FC236}">
                <a16:creationId xmlns:a16="http://schemas.microsoft.com/office/drawing/2014/main" id="{86F69476-4C0E-4BAB-87B1-619142690E30}"/>
              </a:ext>
            </a:extLst>
          </p:cNvPr>
          <p:cNvSpPr/>
          <p:nvPr/>
        </p:nvSpPr>
        <p:spPr>
          <a:xfrm>
            <a:off x="2919046" y="5475250"/>
            <a:ext cx="6869723" cy="199292"/>
          </a:xfrm>
          <a:prstGeom prst="round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065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56C619B-0FC4-D12E-0CBD-56F296BB9C6F}"/>
              </a:ext>
            </a:extLst>
          </p:cNvPr>
          <p:cNvSpPr>
            <a:spLocks noGrp="1"/>
          </p:cNvSpPr>
          <p:nvPr>
            <p:ph type="title"/>
          </p:nvPr>
        </p:nvSpPr>
        <p:spPr>
          <a:xfrm>
            <a:off x="838200" y="365125"/>
            <a:ext cx="10515600" cy="1860400"/>
          </a:xfrm>
        </p:spPr>
        <p:txBody>
          <a:bodyPr vert="horz" lIns="91440" tIns="45720" rIns="91440" bIns="45720" rtlCol="0" anchor="ctr">
            <a:normAutofit/>
          </a:bodyPr>
          <a:lstStyle/>
          <a:p>
            <a:r>
              <a:rPr lang="en-US" sz="3600" b="1" kern="1200">
                <a:solidFill>
                  <a:schemeClr val="tx1"/>
                </a:solidFill>
                <a:latin typeface="+mj-lt"/>
                <a:ea typeface="+mj-ea"/>
                <a:cs typeface="+mj-cs"/>
              </a:rPr>
              <a:t>Honorary authorship is highly prevalent in health sciences: systematic review and meta-analysis of surveys</a:t>
            </a:r>
            <a:br>
              <a:rPr lang="en-US" sz="3600" b="1" kern="1200">
                <a:solidFill>
                  <a:schemeClr val="tx1"/>
                </a:solidFill>
                <a:latin typeface="+mj-lt"/>
                <a:ea typeface="+mj-ea"/>
                <a:cs typeface="+mj-cs"/>
              </a:rPr>
            </a:br>
            <a:endParaRPr lang="en-US" sz="3600" kern="1200">
              <a:solidFill>
                <a:schemeClr val="tx1"/>
              </a:solidFill>
              <a:latin typeface="+mj-lt"/>
              <a:ea typeface="+mj-ea"/>
              <a:cs typeface="+mj-cs"/>
            </a:endParaRPr>
          </a:p>
        </p:txBody>
      </p:sp>
      <p:pic>
        <p:nvPicPr>
          <p:cNvPr id="10" name="Content Placeholder 9" descr="A screenshot of a graph&#10;&#10;Description automatically generated">
            <a:extLst>
              <a:ext uri="{FF2B5EF4-FFF2-40B4-BE49-F238E27FC236}">
                <a16:creationId xmlns:a16="http://schemas.microsoft.com/office/drawing/2014/main" id="{70906C8D-B56B-2F3C-8089-E4D5CCAF63C4}"/>
              </a:ext>
            </a:extLst>
          </p:cNvPr>
          <p:cNvPicPr>
            <a:picLocks noGrp="1" noChangeAspect="1"/>
          </p:cNvPicPr>
          <p:nvPr>
            <p:ph sz="half" idx="2"/>
          </p:nvPr>
        </p:nvPicPr>
        <p:blipFill>
          <a:blip r:embed="rId3"/>
          <a:stretch>
            <a:fillRect/>
          </a:stretch>
        </p:blipFill>
        <p:spPr>
          <a:xfrm>
            <a:off x="1111105" y="2365285"/>
            <a:ext cx="3968519" cy="3938756"/>
          </a:xfrm>
          <a:prstGeom prst="rect">
            <a:avLst/>
          </a:prstGeom>
        </p:spPr>
      </p:pic>
      <p:pic>
        <p:nvPicPr>
          <p:cNvPr id="8" name="Content Placeholder 7" descr="A screenshot of a graph&#10;&#10;Description automatically generated">
            <a:extLst>
              <a:ext uri="{FF2B5EF4-FFF2-40B4-BE49-F238E27FC236}">
                <a16:creationId xmlns:a16="http://schemas.microsoft.com/office/drawing/2014/main" id="{25430C37-0297-FB9B-95A4-0FAEC9071E4A}"/>
              </a:ext>
            </a:extLst>
          </p:cNvPr>
          <p:cNvPicPr>
            <a:picLocks noGrp="1" noChangeAspect="1"/>
          </p:cNvPicPr>
          <p:nvPr>
            <p:ph sz="half" idx="1"/>
          </p:nvPr>
        </p:nvPicPr>
        <p:blipFill>
          <a:blip r:embed="rId4"/>
          <a:stretch>
            <a:fillRect/>
          </a:stretch>
        </p:blipFill>
        <p:spPr>
          <a:xfrm>
            <a:off x="6772886" y="2365285"/>
            <a:ext cx="4647499" cy="3938756"/>
          </a:xfrm>
          <a:prstGeom prst="rect">
            <a:avLst/>
          </a:prstGeom>
        </p:spPr>
      </p:pic>
      <p:pic>
        <p:nvPicPr>
          <p:cNvPr id="3" name="Picture 2">
            <a:extLst>
              <a:ext uri="{FF2B5EF4-FFF2-40B4-BE49-F238E27FC236}">
                <a16:creationId xmlns:a16="http://schemas.microsoft.com/office/drawing/2014/main" id="{5D928B81-8C4F-9A8B-CB2B-E1FDB299B2D4}"/>
              </a:ext>
            </a:extLst>
          </p:cNvPr>
          <p:cNvPicPr>
            <a:picLocks noChangeAspect="1"/>
          </p:cNvPicPr>
          <p:nvPr/>
        </p:nvPicPr>
        <p:blipFill>
          <a:blip r:embed="rId5"/>
          <a:stretch>
            <a:fillRect/>
          </a:stretch>
        </p:blipFill>
        <p:spPr>
          <a:xfrm>
            <a:off x="834547" y="1523880"/>
            <a:ext cx="6981825" cy="514350"/>
          </a:xfrm>
          <a:prstGeom prst="rect">
            <a:avLst/>
          </a:prstGeom>
        </p:spPr>
      </p:pic>
    </p:spTree>
    <p:extLst>
      <p:ext uri="{BB962C8B-B14F-4D97-AF65-F5344CB8AC3E}">
        <p14:creationId xmlns:p14="http://schemas.microsoft.com/office/powerpoint/2010/main" val="735041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5B51854-85F3-DF49-E903-EA6ADFB498D0}"/>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4000" dirty="0"/>
              <a:t>Some work I collaborated on:</a:t>
            </a:r>
            <a:br>
              <a:rPr lang="en-US" sz="4000" dirty="0"/>
            </a:br>
            <a:r>
              <a:rPr lang="en-US" sz="4000" dirty="0"/>
              <a:t>transparency and acknowledging limitations</a:t>
            </a:r>
          </a:p>
        </p:txBody>
      </p:sp>
      <p:sp>
        <p:nvSpPr>
          <p:cNvPr id="20"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a:extLst>
              <a:ext uri="{FF2B5EF4-FFF2-40B4-BE49-F238E27FC236}">
                <a16:creationId xmlns:a16="http://schemas.microsoft.com/office/drawing/2014/main" id="{1118CE12-BEF7-6CEC-94FD-FBAF2B69CE8F}"/>
              </a:ext>
            </a:extLst>
          </p:cNvPr>
          <p:cNvPicPr>
            <a:picLocks noGrp="1" noChangeAspect="1"/>
          </p:cNvPicPr>
          <p:nvPr>
            <p:ph sz="half" idx="2"/>
          </p:nvPr>
        </p:nvPicPr>
        <p:blipFill>
          <a:blip r:embed="rId2"/>
          <a:stretch>
            <a:fillRect/>
          </a:stretch>
        </p:blipFill>
        <p:spPr>
          <a:xfrm>
            <a:off x="320040" y="3161211"/>
            <a:ext cx="5614416" cy="2568594"/>
          </a:xfrm>
          <a:prstGeom prst="rect">
            <a:avLst/>
          </a:prstGeom>
        </p:spPr>
      </p:pic>
      <p:pic>
        <p:nvPicPr>
          <p:cNvPr id="11" name="Content Placeholder 10">
            <a:extLst>
              <a:ext uri="{FF2B5EF4-FFF2-40B4-BE49-F238E27FC236}">
                <a16:creationId xmlns:a16="http://schemas.microsoft.com/office/drawing/2014/main" id="{FDC72D38-A721-4576-B7A7-601E9A18DCBF}"/>
              </a:ext>
            </a:extLst>
          </p:cNvPr>
          <p:cNvPicPr>
            <a:picLocks noGrp="1" noChangeAspect="1"/>
          </p:cNvPicPr>
          <p:nvPr>
            <p:ph sz="half" idx="1"/>
          </p:nvPr>
        </p:nvPicPr>
        <p:blipFill>
          <a:blip r:embed="rId3"/>
          <a:stretch>
            <a:fillRect/>
          </a:stretch>
        </p:blipFill>
        <p:spPr>
          <a:xfrm>
            <a:off x="6254496" y="3161211"/>
            <a:ext cx="5614416" cy="1951009"/>
          </a:xfrm>
          <a:prstGeom prst="rect">
            <a:avLst/>
          </a:prstGeom>
        </p:spPr>
      </p:pic>
      <p:sp>
        <p:nvSpPr>
          <p:cNvPr id="2" name="Arrow: Right 1">
            <a:extLst>
              <a:ext uri="{FF2B5EF4-FFF2-40B4-BE49-F238E27FC236}">
                <a16:creationId xmlns:a16="http://schemas.microsoft.com/office/drawing/2014/main" id="{1AC58582-EF8A-1F33-1BA5-89642E1BA547}"/>
              </a:ext>
            </a:extLst>
          </p:cNvPr>
          <p:cNvSpPr/>
          <p:nvPr/>
        </p:nvSpPr>
        <p:spPr>
          <a:xfrm>
            <a:off x="11066106" y="6321342"/>
            <a:ext cx="978408" cy="484632"/>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7059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0155189-D96C-4527-B0EC-654B946B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9A32C2-17CD-FC05-5585-C56753A22A76}"/>
              </a:ext>
            </a:extLst>
          </p:cNvPr>
          <p:cNvSpPr>
            <a:spLocks noGrp="1"/>
          </p:cNvSpPr>
          <p:nvPr>
            <p:ph type="title"/>
          </p:nvPr>
        </p:nvSpPr>
        <p:spPr>
          <a:xfrm>
            <a:off x="838200" y="557189"/>
            <a:ext cx="10515600" cy="2057043"/>
          </a:xfrm>
        </p:spPr>
        <p:txBody>
          <a:bodyPr vert="horz" lIns="91440" tIns="45720" rIns="91440" bIns="45720" rtlCol="0" anchor="ctr">
            <a:normAutofit fontScale="90000"/>
          </a:bodyPr>
          <a:lstStyle/>
          <a:p>
            <a:r>
              <a:rPr lang="en-US" sz="5200" kern="1200" dirty="0">
                <a:solidFill>
                  <a:schemeClr val="tx1"/>
                </a:solidFill>
                <a:latin typeface="+mj-lt"/>
                <a:ea typeface="+mj-ea"/>
                <a:cs typeface="+mj-cs"/>
              </a:rPr>
              <a:t>Edward Bernays:</a:t>
            </a:r>
            <a:br>
              <a:rPr lang="en-US" sz="5200" kern="1200" dirty="0">
                <a:solidFill>
                  <a:schemeClr val="tx1"/>
                </a:solidFill>
                <a:latin typeface="+mj-lt"/>
                <a:ea typeface="+mj-ea"/>
                <a:cs typeface="+mj-cs"/>
              </a:rPr>
            </a:br>
            <a:r>
              <a:rPr lang="en-US" sz="3600" kern="1200" dirty="0">
                <a:solidFill>
                  <a:schemeClr val="tx1"/>
                </a:solidFill>
                <a:latin typeface="+mj-lt"/>
                <a:ea typeface="+mj-ea"/>
                <a:cs typeface="+mj-cs"/>
              </a:rPr>
              <a:t>“We are governed, our minds are molded, our tastes formed, our ideas suggested, largely by men we have never heard of."</a:t>
            </a:r>
          </a:p>
        </p:txBody>
      </p:sp>
      <p:pic>
        <p:nvPicPr>
          <p:cNvPr id="9" name="Content Placeholder 8" descr="A person smoking a cigarette&#10;&#10;Description automatically generated">
            <a:extLst>
              <a:ext uri="{FF2B5EF4-FFF2-40B4-BE49-F238E27FC236}">
                <a16:creationId xmlns:a16="http://schemas.microsoft.com/office/drawing/2014/main" id="{1EA56BE3-D4A2-B7B5-C5B4-E21D827D79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8435" y="2785950"/>
            <a:ext cx="2688864" cy="3514855"/>
          </a:xfrm>
          <a:prstGeom prst="rect">
            <a:avLst/>
          </a:prstGeom>
        </p:spPr>
      </p:pic>
      <p:pic>
        <p:nvPicPr>
          <p:cNvPr id="7" name="Picture 6" descr="A group of people smoking&#10;&#10;Description automatically generated">
            <a:extLst>
              <a:ext uri="{FF2B5EF4-FFF2-40B4-BE49-F238E27FC236}">
                <a16:creationId xmlns:a16="http://schemas.microsoft.com/office/drawing/2014/main" id="{466B1539-6A9E-8ADD-C225-A026678A124A}"/>
              </a:ext>
            </a:extLst>
          </p:cNvPr>
          <p:cNvPicPr>
            <a:picLocks noChangeAspect="1"/>
          </p:cNvPicPr>
          <p:nvPr/>
        </p:nvPicPr>
        <p:blipFill>
          <a:blip r:embed="rId4">
            <a:extLst>
              <a:ext uri="{28A0092B-C50C-407E-A947-70E740481C1C}">
                <a14:useLocalDpi xmlns:a14="http://schemas.microsoft.com/office/drawing/2010/main" val="0"/>
              </a:ext>
            </a:extLst>
          </a:blip>
          <a:srcRect l="2459" r="-4" b="-4"/>
          <a:stretch/>
        </p:blipFill>
        <p:spPr>
          <a:xfrm>
            <a:off x="4193386" y="3166135"/>
            <a:ext cx="3797536" cy="2754485"/>
          </a:xfrm>
          <a:prstGeom prst="rect">
            <a:avLst/>
          </a:prstGeom>
        </p:spPr>
      </p:pic>
      <p:pic>
        <p:nvPicPr>
          <p:cNvPr id="5" name="Content Placeholder 4" descr="A cigarette box with a red and black label&#10;&#10;Description automatically generated">
            <a:extLst>
              <a:ext uri="{FF2B5EF4-FFF2-40B4-BE49-F238E27FC236}">
                <a16:creationId xmlns:a16="http://schemas.microsoft.com/office/drawing/2014/main" id="{AE508AB8-6A45-79B1-9B16-7DBD537DF7BA}"/>
              </a:ext>
            </a:extLst>
          </p:cNvPr>
          <p:cNvPicPr>
            <a:picLocks noChangeAspect="1"/>
          </p:cNvPicPr>
          <p:nvPr/>
        </p:nvPicPr>
        <p:blipFill>
          <a:blip r:embed="rId5">
            <a:extLst>
              <a:ext uri="{28A0092B-C50C-407E-A947-70E740481C1C}">
                <a14:useLocalDpi xmlns:a14="http://schemas.microsoft.com/office/drawing/2010/main" val="0"/>
              </a:ext>
            </a:extLst>
          </a:blip>
          <a:srcRect l="4217" r="2553" b="-1"/>
          <a:stretch/>
        </p:blipFill>
        <p:spPr>
          <a:xfrm>
            <a:off x="8192673" y="3168626"/>
            <a:ext cx="3797536" cy="2749503"/>
          </a:xfrm>
          <a:prstGeom prst="rect">
            <a:avLst/>
          </a:prstGeom>
        </p:spPr>
      </p:pic>
    </p:spTree>
    <p:extLst>
      <p:ext uri="{BB962C8B-B14F-4D97-AF65-F5344CB8AC3E}">
        <p14:creationId xmlns:p14="http://schemas.microsoft.com/office/powerpoint/2010/main" val="1448122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2A9FB-2439-B250-CE06-D5C4B2056DAE}"/>
              </a:ext>
            </a:extLst>
          </p:cNvPr>
          <p:cNvSpPr>
            <a:spLocks noGrp="1"/>
          </p:cNvSpPr>
          <p:nvPr>
            <p:ph type="title"/>
          </p:nvPr>
        </p:nvSpPr>
        <p:spPr/>
        <p:txBody>
          <a:bodyPr/>
          <a:lstStyle/>
          <a:p>
            <a:endParaRPr lang="nl-NL"/>
          </a:p>
        </p:txBody>
      </p:sp>
      <p:pic>
        <p:nvPicPr>
          <p:cNvPr id="5" name="Content Placeholder 4">
            <a:extLst>
              <a:ext uri="{FF2B5EF4-FFF2-40B4-BE49-F238E27FC236}">
                <a16:creationId xmlns:a16="http://schemas.microsoft.com/office/drawing/2014/main" id="{4BE3704D-C84F-8C8F-52E5-2AEDF3C3E5C1}"/>
              </a:ext>
            </a:extLst>
          </p:cNvPr>
          <p:cNvPicPr>
            <a:picLocks noGrp="1" noChangeAspect="1"/>
          </p:cNvPicPr>
          <p:nvPr>
            <p:ph idx="1"/>
          </p:nvPr>
        </p:nvPicPr>
        <p:blipFill>
          <a:blip r:embed="rId2"/>
          <a:stretch>
            <a:fillRect/>
          </a:stretch>
        </p:blipFill>
        <p:spPr>
          <a:xfrm>
            <a:off x="838200" y="2208862"/>
            <a:ext cx="10515600" cy="3584863"/>
          </a:xfrm>
        </p:spPr>
      </p:pic>
    </p:spTree>
    <p:extLst>
      <p:ext uri="{BB962C8B-B14F-4D97-AF65-F5344CB8AC3E}">
        <p14:creationId xmlns:p14="http://schemas.microsoft.com/office/powerpoint/2010/main" val="3941028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AAFC56-7B95-3C88-67DD-6AB88C0BC670}"/>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Delay regulation:  Tens of millions of life years lost</a:t>
            </a:r>
            <a:endParaRPr lang="nl-NL"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EA9316C-5D92-4A3C-AA79-627543C072EB}"/>
              </a:ext>
            </a:extLst>
          </p:cNvPr>
          <p:cNvSpPr>
            <a:spLocks noGrp="1"/>
          </p:cNvSpPr>
          <p:nvPr>
            <p:ph idx="1"/>
          </p:nvPr>
        </p:nvSpPr>
        <p:spPr>
          <a:xfrm>
            <a:off x="4447308" y="591344"/>
            <a:ext cx="6906491" cy="5585619"/>
          </a:xfrm>
        </p:spPr>
        <p:txBody>
          <a:bodyPr anchor="ctr">
            <a:normAutofit/>
          </a:bodyPr>
          <a:lstStyle/>
          <a:p>
            <a:r>
              <a:rPr lang="en-US" dirty="0"/>
              <a:t>Robert K. Merton (1942, CUD</a:t>
            </a:r>
            <a:r>
              <a:rPr lang="en-US" u="sng" dirty="0"/>
              <a:t>OS</a:t>
            </a:r>
            <a:r>
              <a:rPr lang="en-US" dirty="0"/>
              <a:t>):</a:t>
            </a:r>
          </a:p>
          <a:p>
            <a:pPr marL="0" indent="0">
              <a:buNone/>
            </a:pPr>
            <a:r>
              <a:rPr lang="en-US" dirty="0"/>
              <a:t>OS = organized skepticism, questioning assumptions, evidence, and conclusions before accepting them as valid. </a:t>
            </a:r>
          </a:p>
          <a:p>
            <a:endParaRPr lang="nl-NL" dirty="0"/>
          </a:p>
          <a:p>
            <a:r>
              <a:rPr lang="en-US" dirty="0"/>
              <a:t>John Hill (CEO Hill &amp; Knowlton, 15-12-</a:t>
            </a:r>
            <a:r>
              <a:rPr lang="en-US" b="1" dirty="0"/>
              <a:t>1953</a:t>
            </a:r>
            <a:r>
              <a:rPr lang="en-US" dirty="0"/>
              <a:t>) Consulting the US tobacco industry:</a:t>
            </a:r>
          </a:p>
          <a:p>
            <a:pPr marL="0" indent="0">
              <a:buNone/>
            </a:pPr>
            <a:r>
              <a:rPr lang="en-US" dirty="0"/>
              <a:t>   </a:t>
            </a:r>
            <a:r>
              <a:rPr lang="en-US" i="1" dirty="0"/>
              <a:t>“Scientific doubts must remain.”</a:t>
            </a:r>
          </a:p>
          <a:p>
            <a:endParaRPr lang="en-US" dirty="0"/>
          </a:p>
        </p:txBody>
      </p:sp>
    </p:spTree>
    <p:extLst>
      <p:ext uri="{BB962C8B-B14F-4D97-AF65-F5344CB8AC3E}">
        <p14:creationId xmlns:p14="http://schemas.microsoft.com/office/powerpoint/2010/main" val="1585122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6803</TotalTime>
  <Words>3324</Words>
  <Application>Microsoft Office PowerPoint</Application>
  <PresentationFormat>Widescreen</PresentationFormat>
  <Paragraphs>258</Paragraphs>
  <Slides>36</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Calibri Light</vt:lpstr>
      <vt:lpstr>GuardianSans-Regular</vt:lpstr>
      <vt:lpstr>New-Baskerville-RomanA</vt:lpstr>
      <vt:lpstr>New-Baskerville-SemiBoldA</vt:lpstr>
      <vt:lpstr>Söhne</vt:lpstr>
      <vt:lpstr>Office Theme</vt:lpstr>
      <vt:lpstr>On Traitors of Truth, Merchants of Doubt</vt:lpstr>
      <vt:lpstr>Conflicts of interest I</vt:lpstr>
      <vt:lpstr>Conflicts of interest II</vt:lpstr>
      <vt:lpstr>PowerPoint Presentation</vt:lpstr>
      <vt:lpstr>Honorary authorship is highly prevalent in health sciences: systematic review and meta-analysis of surveys </vt:lpstr>
      <vt:lpstr>Some work I collaborated on: transparency and acknowledging limitations</vt:lpstr>
      <vt:lpstr>Edward Bernays: “We are governed, our minds are molded, our tastes formed, our ideas suggested, largely by men we have never heard of."</vt:lpstr>
      <vt:lpstr>PowerPoint Presentation</vt:lpstr>
      <vt:lpstr>Delay regulation:  Tens of millions of life years lost</vt:lpstr>
      <vt:lpstr>PowerPoint Presentation</vt:lpstr>
      <vt:lpstr>New Merchants of Doubt</vt:lpstr>
      <vt:lpstr>Macro Strategies</vt:lpstr>
      <vt:lpstr>Eight industries covered</vt:lpstr>
      <vt:lpstr>PowerPoint Presentation</vt:lpstr>
      <vt:lpstr>5.2. Fund 3rd parties to amplify or shape their scientific stances</vt:lpstr>
      <vt:lpstr>3.2. Create front groups to amplify industry-friendly scientific messages</vt:lpstr>
      <vt:lpstr>3.3. Use education, events, and meetings to disseminate industry-favorable scientific messages</vt:lpstr>
      <vt:lpstr>Purdue, Biotronik</vt:lpstr>
      <vt:lpstr>Market Value of Top 10 pharma giants</vt:lpstr>
      <vt:lpstr>System flaw?:  Fox guarding the henhouse</vt:lpstr>
      <vt:lpstr>CME</vt:lpstr>
      <vt:lpstr>CONFLICTS BETWEEN COMMERCIAL AND SCIENTIFIC INTERESTS IN PHARMACEUTICAL ADVERTISING FOR MEDICAL JOURNALS</vt:lpstr>
      <vt:lpstr>Am Medical Assoc: Critical Editor, complicit Association</vt:lpstr>
      <vt:lpstr>Dubious techniques to make your technology look effective</vt:lpstr>
      <vt:lpstr>USA: Open payments (Sunshine act)</vt:lpstr>
      <vt:lpstr>Open Payments (Sunshine)</vt:lpstr>
      <vt:lpstr>Dr. Steven Deitelzweig</vt:lpstr>
      <vt:lpstr>Food, Flattery, Friendship</vt:lpstr>
      <vt:lpstr>Subtlety of gifts</vt:lpstr>
      <vt:lpstr>Scenarios in modern publishing for industry to exploit</vt:lpstr>
      <vt:lpstr>Counteracting Merchants of Doubt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Merchants of Doubt and Traitors of Truth</dc:title>
  <dc:creator>Gerben ter Riet</dc:creator>
  <cp:lastModifiedBy>Gerben ter Riet</cp:lastModifiedBy>
  <cp:revision>2</cp:revision>
  <dcterms:created xsi:type="dcterms:W3CDTF">2024-09-16T09:04:50Z</dcterms:created>
  <dcterms:modified xsi:type="dcterms:W3CDTF">2024-09-24T07:43:26Z</dcterms:modified>
</cp:coreProperties>
</file>